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69" r:id="rId3"/>
    <p:sldId id="291" r:id="rId4"/>
    <p:sldId id="292" r:id="rId5"/>
    <p:sldId id="296" r:id="rId6"/>
    <p:sldId id="294" r:id="rId7"/>
    <p:sldId id="297" r:id="rId8"/>
    <p:sldId id="298" r:id="rId9"/>
    <p:sldId id="299" r:id="rId10"/>
    <p:sldId id="286" r:id="rId11"/>
  </p:sldIdLst>
  <p:sldSz cx="12192000" cy="6858000"/>
  <p:notesSz cx="6858000" cy="9144000"/>
  <p:embeddedFontLst>
    <p:embeddedFont>
      <p:font typeface="Noto Serif KR Light" panose="020B0600000101010101" charset="-127"/>
      <p:regular r:id="rId12"/>
    </p:embeddedFont>
    <p:embeddedFont>
      <p:font typeface="Bahnschrift SemiBold" panose="020B0502040204020203" pitchFamily="34" charset="0"/>
      <p:bold r:id="rId13"/>
    </p:embeddedFont>
    <p:embeddedFont>
      <p:font typeface="나눔고딕" panose="020D0604000000000000" pitchFamily="50" charset="-127"/>
      <p:regular r:id="rId14"/>
    </p:embeddedFont>
    <p:embeddedFont>
      <p:font typeface="맑은 고딕" panose="020B0503020000020004" pitchFamily="50" charset="-127"/>
      <p:regular r:id="rId15"/>
      <p:bold r:id="rId1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66"/>
    <a:srgbClr val="FF6DA8"/>
    <a:srgbClr val="4E4E4E"/>
    <a:srgbClr val="9B9B9B"/>
    <a:srgbClr val="DAE3F3"/>
    <a:srgbClr val="FFFFFF"/>
    <a:srgbClr val="FF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8A107856-5554-42FB-B03E-39F5DBC370BA}" styleName="보통 스타일 4 - 강조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84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30C175-2CFD-470A-ADF6-90D2BF60DD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AE030E8-B90B-45DD-B5B6-BBD6AD763F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0105822-274C-4DD6-855E-6D3CCA3A8D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2DBA2-E7EE-461F-826C-718729CFAAD6}" type="datetimeFigureOut">
              <a:rPr lang="ko-KR" altLang="en-US" smtClean="0"/>
              <a:t>2021-09-12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E83830A-48FF-4E21-A085-E45166D3E6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108E71B-01EC-4CD2-BF47-A6D4172E0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4E2D7-0F9D-45FA-A5BF-7F2E4D4C97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75249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43C38D-763F-4B4F-A7F1-27FDCFE15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DFCD0FA-A74B-4B59-805C-D14114745C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D25167-1A0C-4472-BC2D-A67E924B67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2DBA2-E7EE-461F-826C-718729CFAAD6}" type="datetimeFigureOut">
              <a:rPr lang="ko-KR" altLang="en-US" smtClean="0"/>
              <a:t>2021-09-12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765C029-A62C-4FC9-B2C1-BF2355238A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1AD7799-E8B8-446D-9AA6-15DE34118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4E2D7-0F9D-45FA-A5BF-7F2E4D4C97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1024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BDBD620-8EBE-45C6-A102-95ECB3B108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A10A6BA-FDFD-4227-9D8B-7DD2F5AEC9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6F08139-557A-49C5-A007-C657680731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2DBA2-E7EE-461F-826C-718729CFAAD6}" type="datetimeFigureOut">
              <a:rPr lang="ko-KR" altLang="en-US" smtClean="0"/>
              <a:t>2021-09-12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AE212B4-83BA-4143-87CA-4DA178BA1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23A6A71-678B-48F0-B20F-56349B8989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4E2D7-0F9D-45FA-A5BF-7F2E4D4C97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4047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FFAEC7-23B1-4EE4-BFB9-610C6670D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419002C-E0CC-49FF-ACF0-79163D586C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3B8C3F-8D92-4BDD-9F32-9C1D587016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2DBA2-E7EE-461F-826C-718729CFAAD6}" type="datetimeFigureOut">
              <a:rPr lang="ko-KR" altLang="en-US" smtClean="0"/>
              <a:t>2021-09-12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25CB771-A247-4D5C-89C0-4101F78348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DB3B819-6580-48B3-B2CA-E24406DAC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4E2D7-0F9D-45FA-A5BF-7F2E4D4C97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86846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F60829-C735-44DF-901D-5112DD9C0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C8F64C9-6227-4B8C-99CF-227B6D8A83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F097296-FFC9-4121-8B9A-194F4B79A3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2DBA2-E7EE-461F-826C-718729CFAAD6}" type="datetimeFigureOut">
              <a:rPr lang="ko-KR" altLang="en-US" smtClean="0"/>
              <a:t>2021-09-12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C91D9BE-ADEC-4FF1-A6F4-F745F025B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32A59BC-E55D-483C-89BA-1F366F17D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4E2D7-0F9D-45FA-A5BF-7F2E4D4C97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1589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1F1944-47F4-429C-91A6-5294ACB34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F5A4815-8DE3-4B99-8F96-150CC6308D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9A14E16-A1E1-4C1F-B97A-E405B42CDD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ECFBEB9-9486-4056-8756-F81B655C42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2DBA2-E7EE-461F-826C-718729CFAAD6}" type="datetimeFigureOut">
              <a:rPr lang="ko-KR" altLang="en-US" smtClean="0"/>
              <a:t>2021-09-12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7EBE61D-4F59-41B5-BA4B-1CB29746B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753F2D6-6852-4D99-9D16-4D855BE47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4E2D7-0F9D-45FA-A5BF-7F2E4D4C97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59268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D6F6D2-6A00-4855-9E60-3C08EF8B24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6B61223-E4F1-41F5-8F97-770EFFE517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0EFD4FA-5FF9-4791-97B5-610ABB3AA9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1FC4B5B-533D-4B7D-818B-DF220B19D4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7FF8F3C-1679-45EF-8137-AFE5CB98A9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FB86056-2944-4DE3-9493-6EFD965CEB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2DBA2-E7EE-461F-826C-718729CFAAD6}" type="datetimeFigureOut">
              <a:rPr lang="ko-KR" altLang="en-US" smtClean="0"/>
              <a:t>2021-09-12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9B95663-5473-47C8-97E1-DD68D1F94E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DEE1FE6-3E8A-4AF6-A486-7899DE5D0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4E2D7-0F9D-45FA-A5BF-7F2E4D4C97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61871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CF7F0D-795F-488C-AFFD-0D9CA2E95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A481A60-9D82-44B4-A789-1213F7ECF7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2DBA2-E7EE-461F-826C-718729CFAAD6}" type="datetimeFigureOut">
              <a:rPr lang="ko-KR" altLang="en-US" smtClean="0"/>
              <a:t>2021-09-12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784610F-1DB6-47FB-AE98-B8FA0C07D4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08FF053-40EE-4D04-A8A2-87904CF90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4E2D7-0F9D-45FA-A5BF-7F2E4D4C97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08195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FEF67D9-6DC1-41EF-B4D5-F01EF1F3C4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2DBA2-E7EE-461F-826C-718729CFAAD6}" type="datetimeFigureOut">
              <a:rPr lang="ko-KR" altLang="en-US" smtClean="0"/>
              <a:t>2021-09-12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CD7A926-BD1E-42E5-9EF6-E2346AC22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A1E7E29-EC56-4F2F-98B9-047B43656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4E2D7-0F9D-45FA-A5BF-7F2E4D4C97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3467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516F0A-834F-4BCB-98FD-DADDC0D4C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40A47F7-326E-4006-A918-3C8685EB93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A28062C-16C1-438C-835C-883EEAD795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2DA12ED-26DF-4907-A947-AF02625C95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2DBA2-E7EE-461F-826C-718729CFAAD6}" type="datetimeFigureOut">
              <a:rPr lang="ko-KR" altLang="en-US" smtClean="0"/>
              <a:t>2021-09-12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7BF0730-FF2B-495A-B893-1C64567F0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8E79D52-CA36-44B6-8D43-8AD99EF22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4E2D7-0F9D-45FA-A5BF-7F2E4D4C97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07359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047D6E-44F9-49C8-9D32-E8272EC0A8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2B5D911-DD81-4DA9-AD28-2F027C7CAF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577B6A1-B008-48EF-A3B6-F6190C0C03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1F08BFC-B659-400F-BB49-64ABEE4E9C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2DBA2-E7EE-461F-826C-718729CFAAD6}" type="datetimeFigureOut">
              <a:rPr lang="ko-KR" altLang="en-US" smtClean="0"/>
              <a:t>2021-09-12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A625871-52DD-4AF0-A1C0-7A74FEFE29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4DA3535-3814-46B3-9AE4-F96D178DA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4E2D7-0F9D-45FA-A5BF-7F2E4D4C97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41150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A50D2B3-DB7B-4B0A-9C72-B35EE0B6CB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2DE4CEA-AF55-4279-8067-5A53A729AC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0A08BB8-314B-48F8-B603-050B1E5092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B2DBA2-E7EE-461F-826C-718729CFAAD6}" type="datetimeFigureOut">
              <a:rPr lang="ko-KR" altLang="en-US" smtClean="0"/>
              <a:t>2021-09-12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03216E7-156A-4F63-B9E2-C0C5C0D0B9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0BBB43F-C4F2-430D-A732-EE77A76744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4E2D7-0F9D-45FA-A5BF-7F2E4D4C97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4114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F79699D7-5DDD-47CA-8D02-A08B9246D60C}"/>
              </a:ext>
            </a:extLst>
          </p:cNvPr>
          <p:cNvGrpSpPr/>
          <p:nvPr/>
        </p:nvGrpSpPr>
        <p:grpSpPr>
          <a:xfrm>
            <a:off x="2587734" y="2044005"/>
            <a:ext cx="1005004" cy="923330"/>
            <a:chOff x="2312785" y="3155103"/>
            <a:chExt cx="449464" cy="369332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741070BB-6C2F-43B9-88B4-F88EBC646613}"/>
                </a:ext>
              </a:extLst>
            </p:cNvPr>
            <p:cNvSpPr/>
            <p:nvPr/>
          </p:nvSpPr>
          <p:spPr>
            <a:xfrm>
              <a:off x="2540692" y="3339769"/>
              <a:ext cx="221557" cy="18466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C2881D8D-B4E8-4161-AAAC-5A7E8E25F029}"/>
                </a:ext>
              </a:extLst>
            </p:cNvPr>
            <p:cNvSpPr/>
            <p:nvPr/>
          </p:nvSpPr>
          <p:spPr>
            <a:xfrm>
              <a:off x="2312785" y="3155103"/>
              <a:ext cx="221557" cy="184666"/>
            </a:xfrm>
            <a:prstGeom prst="rect">
              <a:avLst/>
            </a:prstGeom>
            <a:solidFill>
              <a:srgbClr val="FF00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F5FA43C7-01BF-48B3-B9A4-E0FF40467B38}"/>
              </a:ext>
            </a:extLst>
          </p:cNvPr>
          <p:cNvSpPr txBox="1"/>
          <p:nvPr/>
        </p:nvSpPr>
        <p:spPr>
          <a:xfrm>
            <a:off x="3245182" y="2505670"/>
            <a:ext cx="595355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Singleton Pattern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C3144C5-94A3-45ED-9496-7501ACF10FC5}"/>
              </a:ext>
            </a:extLst>
          </p:cNvPr>
          <p:cNvSpPr/>
          <p:nvPr/>
        </p:nvSpPr>
        <p:spPr>
          <a:xfrm>
            <a:off x="4613224" y="6298583"/>
            <a:ext cx="321747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b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ko-KR" alt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아이온커뮤니케이션즈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SW 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개발자 양성교육</a:t>
            </a: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27497A82-D4A1-4CA7-81C3-482397D0B50F}"/>
              </a:ext>
            </a:extLst>
          </p:cNvPr>
          <p:cNvCxnSpPr>
            <a:cxnSpLocks/>
          </p:cNvCxnSpPr>
          <p:nvPr/>
        </p:nvCxnSpPr>
        <p:spPr>
          <a:xfrm>
            <a:off x="4296508" y="6389077"/>
            <a:ext cx="3598984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I-ON">
            <a:extLst>
              <a:ext uri="{FF2B5EF4-FFF2-40B4-BE49-F238E27FC236}">
                <a16:creationId xmlns:a16="http://schemas.microsoft.com/office/drawing/2014/main" id="{72429C09-3DB3-47B1-8A25-106A1804EB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737" y="6485113"/>
            <a:ext cx="1757362" cy="275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6E619BE-911F-41F4-B78B-82DE1E6CA17B}"/>
              </a:ext>
            </a:extLst>
          </p:cNvPr>
          <p:cNvSpPr txBox="1"/>
          <p:nvPr/>
        </p:nvSpPr>
        <p:spPr>
          <a:xfrm>
            <a:off x="11891918" y="0"/>
            <a:ext cx="3000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600" dirty="0">
                <a:solidFill>
                  <a:srgbClr val="4E4E4E"/>
                </a:solidFill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1</a:t>
            </a:r>
            <a:endParaRPr lang="ko-KR" altLang="en-US" sz="1600" dirty="0">
              <a:solidFill>
                <a:srgbClr val="4E4E4E"/>
              </a:solidFill>
              <a:latin typeface="Noto Serif KR Light" panose="02020300000000000000" pitchFamily="18" charset="-127"/>
              <a:ea typeface="Noto Serif KR Light" panose="02020300000000000000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18028FA-0AFD-4D87-BFF7-6894062B4600}"/>
              </a:ext>
            </a:extLst>
          </p:cNvPr>
          <p:cNvSpPr txBox="1"/>
          <p:nvPr/>
        </p:nvSpPr>
        <p:spPr>
          <a:xfrm>
            <a:off x="6665990" y="5329250"/>
            <a:ext cx="30364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구본아 김예지 이성호 </a:t>
            </a:r>
            <a:r>
              <a:rPr lang="ko-KR" alt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이충무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  <a:latin typeface="Noto Serif KR Light" panose="02020300000000000000" pitchFamily="18" charset="-127"/>
              <a:ea typeface="Noto Serif KR Light" panose="020203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072814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8E2B4D65-9D54-4F2D-803D-17EBDA7B34E0}"/>
              </a:ext>
            </a:extLst>
          </p:cNvPr>
          <p:cNvSpPr/>
          <p:nvPr/>
        </p:nvSpPr>
        <p:spPr>
          <a:xfrm>
            <a:off x="11038541" y="5511114"/>
            <a:ext cx="694421" cy="1346886"/>
          </a:xfrm>
          <a:prstGeom prst="rect">
            <a:avLst/>
          </a:prstGeom>
          <a:solidFill>
            <a:srgbClr val="DAE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01FAF55-7998-40C8-BCA3-DA3C0EB24184}"/>
              </a:ext>
            </a:extLst>
          </p:cNvPr>
          <p:cNvSpPr/>
          <p:nvPr/>
        </p:nvSpPr>
        <p:spPr>
          <a:xfrm>
            <a:off x="11386972" y="5511113"/>
            <a:ext cx="344314" cy="383059"/>
          </a:xfrm>
          <a:prstGeom prst="rec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07B7216-07E2-4659-A225-041EB0277980}"/>
              </a:ext>
            </a:extLst>
          </p:cNvPr>
          <p:cNvSpPr/>
          <p:nvPr/>
        </p:nvSpPr>
        <p:spPr>
          <a:xfrm>
            <a:off x="11041437" y="5128054"/>
            <a:ext cx="344314" cy="383059"/>
          </a:xfrm>
          <a:prstGeom prst="rec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8BF95F4-7FA6-4645-BF08-619B12F7E219}"/>
              </a:ext>
            </a:extLst>
          </p:cNvPr>
          <p:cNvSpPr txBox="1"/>
          <p:nvPr/>
        </p:nvSpPr>
        <p:spPr>
          <a:xfrm>
            <a:off x="4443839" y="3075057"/>
            <a:ext cx="28293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rgbClr val="FF0066"/>
                </a:solidFill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T</a:t>
            </a:r>
            <a:r>
              <a:rPr lang="en-US" altLang="ko-KR" sz="4000" dirty="0"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hank </a:t>
            </a:r>
            <a:r>
              <a:rPr lang="en-US" altLang="ko-KR" sz="4000" dirty="0">
                <a:solidFill>
                  <a:srgbClr val="FF0066"/>
                </a:solidFill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Y</a:t>
            </a:r>
            <a:r>
              <a:rPr lang="en-US" altLang="ko-KR" sz="4000" dirty="0"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ou</a:t>
            </a:r>
            <a:endParaRPr lang="ko-KR" altLang="en-US" sz="4000" dirty="0">
              <a:latin typeface="Noto Serif KR Light" panose="02020300000000000000" pitchFamily="18" charset="-127"/>
              <a:ea typeface="Noto Serif KR Light" panose="02020300000000000000" pitchFamily="18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CDEB879-D284-496A-A452-2E1FC2DEA877}"/>
              </a:ext>
            </a:extLst>
          </p:cNvPr>
          <p:cNvSpPr/>
          <p:nvPr/>
        </p:nvSpPr>
        <p:spPr>
          <a:xfrm>
            <a:off x="537972" y="650391"/>
            <a:ext cx="344314" cy="383059"/>
          </a:xfrm>
          <a:prstGeom prst="rec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57FE456-B4D7-4AD3-84C4-424593862DB9}"/>
              </a:ext>
            </a:extLst>
          </p:cNvPr>
          <p:cNvSpPr/>
          <p:nvPr/>
        </p:nvSpPr>
        <p:spPr>
          <a:xfrm>
            <a:off x="535076" y="0"/>
            <a:ext cx="694421" cy="648730"/>
          </a:xfrm>
          <a:prstGeom prst="rect">
            <a:avLst/>
          </a:prstGeom>
          <a:solidFill>
            <a:srgbClr val="DAE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32A46F2D-0FE2-4A1E-8D86-F27FD0781EC6}"/>
              </a:ext>
            </a:extLst>
          </p:cNvPr>
          <p:cNvSpPr/>
          <p:nvPr/>
        </p:nvSpPr>
        <p:spPr>
          <a:xfrm>
            <a:off x="885183" y="264009"/>
            <a:ext cx="344314" cy="383059"/>
          </a:xfrm>
          <a:prstGeom prst="rec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266279E-B086-44E2-A2EE-BB2D6229FD7A}"/>
              </a:ext>
            </a:extLst>
          </p:cNvPr>
          <p:cNvSpPr txBox="1"/>
          <p:nvPr/>
        </p:nvSpPr>
        <p:spPr>
          <a:xfrm>
            <a:off x="5943599" y="3663782"/>
            <a:ext cx="12752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for watching</a:t>
            </a:r>
            <a:endParaRPr lang="ko-KR" altLang="en-US" sz="1400" dirty="0">
              <a:latin typeface="Noto Serif KR Light" panose="02020300000000000000" pitchFamily="18" charset="-127"/>
              <a:ea typeface="Noto Serif KR Light" panose="02020300000000000000" pitchFamily="18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25D1293-CDBB-4D25-B71C-92E4E8CDA653}"/>
              </a:ext>
            </a:extLst>
          </p:cNvPr>
          <p:cNvSpPr/>
          <p:nvPr/>
        </p:nvSpPr>
        <p:spPr>
          <a:xfrm>
            <a:off x="4504037" y="2990335"/>
            <a:ext cx="2625811" cy="148281"/>
          </a:xfrm>
          <a:prstGeom prst="rec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06186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101D5E2C-AA36-4382-B67C-51B4ED4FE2A8}"/>
              </a:ext>
            </a:extLst>
          </p:cNvPr>
          <p:cNvSpPr txBox="1"/>
          <p:nvPr/>
        </p:nvSpPr>
        <p:spPr>
          <a:xfrm rot="16200000">
            <a:off x="-2119102" y="3013864"/>
            <a:ext cx="585820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dirty="0"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CONTENTS</a:t>
            </a:r>
            <a:endParaRPr lang="ko-KR" altLang="en-US" sz="8000" dirty="0">
              <a:latin typeface="Noto Serif KR Light" panose="02020300000000000000" pitchFamily="18" charset="-127"/>
              <a:ea typeface="Noto Serif KR Light" panose="02020300000000000000" pitchFamily="18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7E32E59-76ED-4BB2-B16F-97707E951B86}"/>
              </a:ext>
            </a:extLst>
          </p:cNvPr>
          <p:cNvSpPr/>
          <p:nvPr/>
        </p:nvSpPr>
        <p:spPr>
          <a:xfrm>
            <a:off x="1974638" y="0"/>
            <a:ext cx="694421" cy="2452816"/>
          </a:xfrm>
          <a:prstGeom prst="rec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2F13D6-3D08-432B-83BC-80B6801EA797}"/>
              </a:ext>
            </a:extLst>
          </p:cNvPr>
          <p:cNvSpPr txBox="1"/>
          <p:nvPr/>
        </p:nvSpPr>
        <p:spPr>
          <a:xfrm>
            <a:off x="2144556" y="2452816"/>
            <a:ext cx="52450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dirty="0">
                <a:latin typeface="Bahnschrift SemiBold" panose="020B0502040204020203" pitchFamily="34" charset="0"/>
              </a:rPr>
              <a:t> 1</a:t>
            </a:r>
            <a:endParaRPr lang="ko-KR" altLang="en-US" sz="4400" b="1" dirty="0">
              <a:latin typeface="Bahnschrift SemiBold" panose="020B0502040204020203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3715B0D-DC70-4EA9-97A8-06D9E01D074D}"/>
              </a:ext>
            </a:extLst>
          </p:cNvPr>
          <p:cNvSpPr txBox="1"/>
          <p:nvPr/>
        </p:nvSpPr>
        <p:spPr>
          <a:xfrm>
            <a:off x="2092458" y="3290862"/>
            <a:ext cx="62869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dirty="0">
                <a:latin typeface="Bahnschrift SemiBold" panose="020B0502040204020203" pitchFamily="34" charset="0"/>
              </a:rPr>
              <a:t> 2</a:t>
            </a:r>
            <a:endParaRPr lang="ko-KR" altLang="en-US" sz="4400" b="1" dirty="0">
              <a:latin typeface="Bahnschrift SemiBold" panose="020B050204020402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17D92BB-C340-409F-86E4-4986D163DA5E}"/>
              </a:ext>
            </a:extLst>
          </p:cNvPr>
          <p:cNvSpPr txBox="1"/>
          <p:nvPr/>
        </p:nvSpPr>
        <p:spPr>
          <a:xfrm>
            <a:off x="2092458" y="4128908"/>
            <a:ext cx="63511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dirty="0">
                <a:latin typeface="Bahnschrift SemiBold" panose="020B0502040204020203" pitchFamily="34" charset="0"/>
              </a:rPr>
              <a:t> 3</a:t>
            </a:r>
            <a:endParaRPr lang="ko-KR" altLang="en-US" sz="4400" b="1" dirty="0">
              <a:latin typeface="Bahnschrift SemiBold" panose="020B0502040204020203" pitchFamily="34" charset="0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8FE108A-A568-44DD-BB0E-8E7E90F87FA7}"/>
              </a:ext>
            </a:extLst>
          </p:cNvPr>
          <p:cNvSpPr/>
          <p:nvPr/>
        </p:nvSpPr>
        <p:spPr>
          <a:xfrm>
            <a:off x="11186601" y="2452817"/>
            <a:ext cx="694421" cy="4405184"/>
          </a:xfrm>
          <a:prstGeom prst="rec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DE4B9E5-986D-46F7-8F34-64B08AE516C5}"/>
              </a:ext>
            </a:extLst>
          </p:cNvPr>
          <p:cNvSpPr txBox="1"/>
          <p:nvPr/>
        </p:nvSpPr>
        <p:spPr>
          <a:xfrm>
            <a:off x="2727568" y="2544426"/>
            <a:ext cx="27098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Singleton</a:t>
            </a:r>
            <a:r>
              <a:rPr lang="ko-KR" altLang="en-US" dirty="0"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 </a:t>
            </a:r>
            <a:r>
              <a:rPr lang="en-US" altLang="ko-KR" dirty="0"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Pattern </a:t>
            </a:r>
            <a:r>
              <a:rPr lang="ko-KR" altLang="en-US" dirty="0"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이란</a:t>
            </a:r>
            <a:r>
              <a:rPr lang="en-US" altLang="ko-KR" dirty="0"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?</a:t>
            </a:r>
            <a:endParaRPr lang="ko-KR" altLang="en-US" dirty="0">
              <a:latin typeface="Noto Serif KR Light" panose="02020300000000000000" pitchFamily="18" charset="-127"/>
              <a:ea typeface="Noto Serif KR Light" panose="02020300000000000000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79462DB-9D42-49CC-8007-625A53A561A7}"/>
              </a:ext>
            </a:extLst>
          </p:cNvPr>
          <p:cNvSpPr txBox="1"/>
          <p:nvPr/>
        </p:nvSpPr>
        <p:spPr>
          <a:xfrm>
            <a:off x="2727568" y="3385754"/>
            <a:ext cx="26120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Singleton</a:t>
            </a:r>
            <a:r>
              <a:rPr lang="ko-KR" altLang="en-US" dirty="0"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 </a:t>
            </a:r>
            <a:r>
              <a:rPr lang="en-US" altLang="ko-KR" dirty="0"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Pattern</a:t>
            </a:r>
            <a:r>
              <a:rPr lang="ko-KR" altLang="en-US" dirty="0"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 구현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587A96D-B33D-4756-99F0-711BEE7AB65B}"/>
              </a:ext>
            </a:extLst>
          </p:cNvPr>
          <p:cNvSpPr txBox="1"/>
          <p:nvPr/>
        </p:nvSpPr>
        <p:spPr>
          <a:xfrm>
            <a:off x="2721156" y="4227082"/>
            <a:ext cx="853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문제점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0A8BD0F-ECFB-4C85-A37C-3D5588CD538F}"/>
              </a:ext>
            </a:extLst>
          </p:cNvPr>
          <p:cNvSpPr txBox="1"/>
          <p:nvPr/>
        </p:nvSpPr>
        <p:spPr>
          <a:xfrm>
            <a:off x="2721156" y="4597622"/>
            <a:ext cx="29033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ü"/>
            </a:pPr>
            <a:r>
              <a:rPr lang="ko-KR" altLang="en-US" sz="1200" dirty="0"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멀티 스레드 상황에서 발생하는 문제점</a:t>
            </a:r>
            <a:endParaRPr lang="en-US" altLang="ko-KR" sz="1200" dirty="0">
              <a:latin typeface="Noto Serif KR Light" panose="02020300000000000000" pitchFamily="18" charset="-127"/>
              <a:ea typeface="Noto Serif KR Light" panose="02020300000000000000" pitchFamily="18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4D102E7-54C8-46C2-8390-CECFEE67B0CB}"/>
              </a:ext>
            </a:extLst>
          </p:cNvPr>
          <p:cNvSpPr txBox="1"/>
          <p:nvPr/>
        </p:nvSpPr>
        <p:spPr>
          <a:xfrm>
            <a:off x="2727568" y="3755086"/>
            <a:ext cx="22765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ü"/>
            </a:pPr>
            <a:r>
              <a:rPr lang="ko-KR" altLang="en-US" sz="1200" dirty="0"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클래스 다이어그램</a:t>
            </a:r>
            <a:r>
              <a:rPr lang="en-US" altLang="ko-KR" sz="1200" dirty="0"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, </a:t>
            </a:r>
            <a:r>
              <a:rPr lang="ko-KR" altLang="en-US" sz="1200" dirty="0"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구현방법</a:t>
            </a:r>
            <a:endParaRPr lang="en-US" altLang="ko-KR" sz="1200" dirty="0">
              <a:latin typeface="Noto Serif KR Light" panose="02020300000000000000" pitchFamily="18" charset="-127"/>
              <a:ea typeface="Noto Serif KR Light" panose="02020300000000000000" pitchFamily="18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867D030-3910-436A-B5AD-3443C5AA861F}"/>
              </a:ext>
            </a:extLst>
          </p:cNvPr>
          <p:cNvSpPr txBox="1"/>
          <p:nvPr/>
        </p:nvSpPr>
        <p:spPr>
          <a:xfrm>
            <a:off x="2727568" y="2908202"/>
            <a:ext cx="23648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altLang="ko-KR" sz="1200" dirty="0"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Singleton pattern </a:t>
            </a:r>
            <a:r>
              <a:rPr lang="ko-KR" altLang="en-US" sz="1200" dirty="0"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정의</a:t>
            </a:r>
            <a:r>
              <a:rPr lang="en-US" altLang="ko-KR" sz="1200" dirty="0"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, </a:t>
            </a:r>
            <a:r>
              <a:rPr lang="ko-KR" altLang="en-US" sz="1200" dirty="0"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용도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575204DF-3AC8-4A27-A723-45E6660EED77}"/>
              </a:ext>
            </a:extLst>
          </p:cNvPr>
          <p:cNvSpPr/>
          <p:nvPr/>
        </p:nvSpPr>
        <p:spPr>
          <a:xfrm>
            <a:off x="11528854" y="2069757"/>
            <a:ext cx="344314" cy="38305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E29716C6-21C5-42D2-83F4-A614AA2C5D14}"/>
              </a:ext>
            </a:extLst>
          </p:cNvPr>
          <p:cNvSpPr/>
          <p:nvPr/>
        </p:nvSpPr>
        <p:spPr>
          <a:xfrm>
            <a:off x="11189497" y="2454477"/>
            <a:ext cx="344314" cy="38305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73DB917-F9B8-41F7-9669-0188D05EFAAF}"/>
              </a:ext>
            </a:extLst>
          </p:cNvPr>
          <p:cNvSpPr txBox="1"/>
          <p:nvPr/>
        </p:nvSpPr>
        <p:spPr>
          <a:xfrm>
            <a:off x="2092458" y="4966954"/>
            <a:ext cx="65755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dirty="0">
                <a:latin typeface="Bahnschrift SemiBold" panose="020B0502040204020203" pitchFamily="34" charset="0"/>
              </a:rPr>
              <a:t> 4</a:t>
            </a:r>
            <a:endParaRPr lang="ko-KR" altLang="en-US" sz="4400" b="1" dirty="0">
              <a:latin typeface="Bahnschrift SemiBold" panose="020B0502040204020203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3C501FC-BB24-4121-AC33-10D2D7C2C645}"/>
              </a:ext>
            </a:extLst>
          </p:cNvPr>
          <p:cNvSpPr txBox="1"/>
          <p:nvPr/>
        </p:nvSpPr>
        <p:spPr>
          <a:xfrm>
            <a:off x="2721156" y="5170789"/>
            <a:ext cx="1580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보완 구현방법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AEDBF1D-82EF-468B-976A-47CDA21671EB}"/>
              </a:ext>
            </a:extLst>
          </p:cNvPr>
          <p:cNvSpPr txBox="1"/>
          <p:nvPr/>
        </p:nvSpPr>
        <p:spPr>
          <a:xfrm>
            <a:off x="2721156" y="5541329"/>
            <a:ext cx="27943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ü"/>
            </a:pPr>
            <a:r>
              <a:rPr lang="ko-KR" altLang="en-US" sz="1200" dirty="0"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멀티 스레드 환경을 고려한 구현 방법</a:t>
            </a:r>
            <a:endParaRPr lang="en-US" altLang="ko-KR" sz="1200" dirty="0">
              <a:latin typeface="Noto Serif KR Light" panose="02020300000000000000" pitchFamily="18" charset="-127"/>
              <a:ea typeface="Noto Serif KR Light" panose="02020300000000000000" pitchFamily="18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D7C5D2A-0F9B-4CEF-B855-2255200B8CB5}"/>
              </a:ext>
            </a:extLst>
          </p:cNvPr>
          <p:cNvSpPr txBox="1"/>
          <p:nvPr/>
        </p:nvSpPr>
        <p:spPr>
          <a:xfrm>
            <a:off x="11896726" y="0"/>
            <a:ext cx="2952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600" dirty="0">
                <a:solidFill>
                  <a:srgbClr val="4E4E4E"/>
                </a:solidFill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2</a:t>
            </a:r>
            <a:endParaRPr lang="ko-KR" altLang="en-US" sz="1600" dirty="0">
              <a:solidFill>
                <a:srgbClr val="4E4E4E"/>
              </a:solidFill>
              <a:latin typeface="Noto Serif KR Light" panose="02020300000000000000" pitchFamily="18" charset="-127"/>
              <a:ea typeface="Noto Serif KR Light" panose="020203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705957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>
            <a:extLst>
              <a:ext uri="{FF2B5EF4-FFF2-40B4-BE49-F238E27FC236}">
                <a16:creationId xmlns:a16="http://schemas.microsoft.com/office/drawing/2014/main" id="{670BE364-630F-4A11-AB51-CDB6D33693F3}"/>
              </a:ext>
            </a:extLst>
          </p:cNvPr>
          <p:cNvSpPr/>
          <p:nvPr/>
        </p:nvSpPr>
        <p:spPr>
          <a:xfrm>
            <a:off x="537972" y="650391"/>
            <a:ext cx="344314" cy="38305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111BA72-9407-4CBF-8AD3-28E8CCCD7479}"/>
              </a:ext>
            </a:extLst>
          </p:cNvPr>
          <p:cNvSpPr/>
          <p:nvPr/>
        </p:nvSpPr>
        <p:spPr>
          <a:xfrm>
            <a:off x="535076" y="0"/>
            <a:ext cx="694421" cy="648730"/>
          </a:xfrm>
          <a:prstGeom prst="rec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092336-C602-4148-9314-7E61A8F86D8E}"/>
              </a:ext>
            </a:extLst>
          </p:cNvPr>
          <p:cNvSpPr txBox="1"/>
          <p:nvPr/>
        </p:nvSpPr>
        <p:spPr>
          <a:xfrm>
            <a:off x="704994" y="648730"/>
            <a:ext cx="52450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dirty="0">
                <a:latin typeface="Bahnschrift SemiBold" panose="020B0502040204020203" pitchFamily="34" charset="0"/>
              </a:rPr>
              <a:t> 1</a:t>
            </a:r>
            <a:endParaRPr lang="ko-KR" altLang="en-US" sz="4400" b="1" dirty="0">
              <a:latin typeface="Bahnschrift SemiBold" panose="020B0502040204020203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650F05B-4829-491D-A7BB-1E71CFCD64D4}"/>
              </a:ext>
            </a:extLst>
          </p:cNvPr>
          <p:cNvSpPr txBox="1"/>
          <p:nvPr/>
        </p:nvSpPr>
        <p:spPr>
          <a:xfrm>
            <a:off x="1288006" y="740340"/>
            <a:ext cx="27098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Singleton</a:t>
            </a:r>
            <a:r>
              <a:rPr lang="ko-KR" altLang="en-US" dirty="0"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 </a:t>
            </a:r>
            <a:r>
              <a:rPr lang="en-US" altLang="ko-KR" dirty="0"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Pattern </a:t>
            </a:r>
            <a:r>
              <a:rPr lang="ko-KR" altLang="en-US" dirty="0"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이란</a:t>
            </a:r>
            <a:r>
              <a:rPr lang="en-US" altLang="ko-KR" dirty="0"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?</a:t>
            </a:r>
            <a:endParaRPr lang="ko-KR" altLang="en-US" dirty="0">
              <a:latin typeface="Noto Serif KR Light" panose="02020300000000000000" pitchFamily="18" charset="-127"/>
              <a:ea typeface="Noto Serif KR Light" panose="02020300000000000000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0A263A3-827D-4BDF-A328-60B52785D37C}"/>
              </a:ext>
            </a:extLst>
          </p:cNvPr>
          <p:cNvSpPr txBox="1"/>
          <p:nvPr/>
        </p:nvSpPr>
        <p:spPr>
          <a:xfrm>
            <a:off x="1288006" y="1104116"/>
            <a:ext cx="23648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altLang="ko-KR" sz="1200" dirty="0"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Singleton pattern </a:t>
            </a:r>
            <a:r>
              <a:rPr lang="ko-KR" altLang="en-US" sz="1200" dirty="0"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정의</a:t>
            </a:r>
            <a:r>
              <a:rPr lang="en-US" altLang="ko-KR" sz="1200" dirty="0"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, </a:t>
            </a:r>
            <a:r>
              <a:rPr lang="ko-KR" altLang="en-US" sz="1200" dirty="0"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용도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92D05F8F-909C-4A1F-8F1D-3015CC829650}"/>
              </a:ext>
            </a:extLst>
          </p:cNvPr>
          <p:cNvSpPr/>
          <p:nvPr/>
        </p:nvSpPr>
        <p:spPr>
          <a:xfrm>
            <a:off x="885183" y="264009"/>
            <a:ext cx="344314" cy="38305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F89259C-8E5A-4825-ACFC-216AB68F986E}"/>
              </a:ext>
            </a:extLst>
          </p:cNvPr>
          <p:cNvCxnSpPr/>
          <p:nvPr/>
        </p:nvCxnSpPr>
        <p:spPr>
          <a:xfrm>
            <a:off x="931713" y="1473775"/>
            <a:ext cx="4812957" cy="0"/>
          </a:xfrm>
          <a:prstGeom prst="line">
            <a:avLst/>
          </a:prstGeom>
          <a:ln w="38100">
            <a:solidFill>
              <a:srgbClr val="DAE3F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B5EEC52B-279B-4E3A-AEDF-3C7D54EC8406}"/>
              </a:ext>
            </a:extLst>
          </p:cNvPr>
          <p:cNvSpPr txBox="1"/>
          <p:nvPr/>
        </p:nvSpPr>
        <p:spPr>
          <a:xfrm>
            <a:off x="1000897" y="1744495"/>
            <a:ext cx="3614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4E4E4E"/>
                </a:solidFill>
              </a:rPr>
              <a:t>1) </a:t>
            </a:r>
            <a:r>
              <a:rPr lang="en-US" altLang="ko-KR" sz="2400" dirty="0">
                <a:solidFill>
                  <a:srgbClr val="FF0066"/>
                </a:solidFill>
              </a:rPr>
              <a:t>Singleton Pattern</a:t>
            </a:r>
            <a:r>
              <a:rPr lang="en-US" altLang="ko-KR" dirty="0"/>
              <a:t> </a:t>
            </a:r>
            <a:r>
              <a:rPr lang="ko-KR" altLang="en-US" dirty="0"/>
              <a:t>이란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4266ED6-9F76-4194-B669-F234C12E98B7}"/>
              </a:ext>
            </a:extLst>
          </p:cNvPr>
          <p:cNvSpPr/>
          <p:nvPr/>
        </p:nvSpPr>
        <p:spPr>
          <a:xfrm>
            <a:off x="1469182" y="2298821"/>
            <a:ext cx="910815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000" dirty="0"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해당클래스의 인스턴스가 하나만 만들어지고</a:t>
            </a:r>
            <a:r>
              <a:rPr lang="en-US" altLang="ko-KR" sz="2000" dirty="0"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,</a:t>
            </a:r>
          </a:p>
          <a:p>
            <a:r>
              <a:rPr lang="ko-KR" altLang="en-US" sz="2000" dirty="0"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어디에서나 그 인스턴스에 접근할 수 있도록 하기 위한 패턴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05FD4D05-270A-4B39-B77F-2C563045213B}"/>
              </a:ext>
            </a:extLst>
          </p:cNvPr>
          <p:cNvSpPr/>
          <p:nvPr/>
        </p:nvSpPr>
        <p:spPr>
          <a:xfrm>
            <a:off x="5076047" y="6326048"/>
            <a:ext cx="278307" cy="278307"/>
          </a:xfrm>
          <a:prstGeom prst="rec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1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DB7D475D-9470-4279-A957-22F61B52769C}"/>
              </a:ext>
            </a:extLst>
          </p:cNvPr>
          <p:cNvSpPr/>
          <p:nvPr/>
        </p:nvSpPr>
        <p:spPr>
          <a:xfrm>
            <a:off x="5410499" y="6326048"/>
            <a:ext cx="278307" cy="278307"/>
          </a:xfrm>
          <a:prstGeom prst="rect">
            <a:avLst/>
          </a:prstGeom>
          <a:solidFill>
            <a:srgbClr val="DAE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2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2B4C8FEC-26FE-430C-9623-7EFFD61A8DD0}"/>
              </a:ext>
            </a:extLst>
          </p:cNvPr>
          <p:cNvSpPr/>
          <p:nvPr/>
        </p:nvSpPr>
        <p:spPr>
          <a:xfrm>
            <a:off x="5744951" y="6326048"/>
            <a:ext cx="278307" cy="278307"/>
          </a:xfrm>
          <a:prstGeom prst="rect">
            <a:avLst/>
          </a:prstGeom>
          <a:solidFill>
            <a:srgbClr val="DAE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3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A9AD1C6B-CBD8-4564-900E-BE7E158DEE4A}"/>
              </a:ext>
            </a:extLst>
          </p:cNvPr>
          <p:cNvSpPr/>
          <p:nvPr/>
        </p:nvSpPr>
        <p:spPr>
          <a:xfrm>
            <a:off x="6079403" y="6326048"/>
            <a:ext cx="278307" cy="278307"/>
          </a:xfrm>
          <a:prstGeom prst="rect">
            <a:avLst/>
          </a:prstGeom>
          <a:solidFill>
            <a:srgbClr val="DAE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4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7C4A09D-8430-4D45-84FE-AFB050F025D6}"/>
              </a:ext>
            </a:extLst>
          </p:cNvPr>
          <p:cNvSpPr txBox="1"/>
          <p:nvPr/>
        </p:nvSpPr>
        <p:spPr>
          <a:xfrm>
            <a:off x="1057340" y="3634998"/>
            <a:ext cx="35362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4E4E4E"/>
                </a:solidFill>
              </a:rPr>
              <a:t>2) </a:t>
            </a:r>
            <a:r>
              <a:rPr lang="en-US" altLang="ko-KR" sz="2400" dirty="0">
                <a:solidFill>
                  <a:srgbClr val="FF0066"/>
                </a:solidFill>
              </a:rPr>
              <a:t>Singleton Pattern </a:t>
            </a:r>
            <a:r>
              <a:rPr lang="ko-KR" altLang="en-US" dirty="0"/>
              <a:t>용도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5A36F3A-C62B-4E4D-903A-C2084AF13A29}"/>
              </a:ext>
            </a:extLst>
          </p:cNvPr>
          <p:cNvSpPr txBox="1"/>
          <p:nvPr/>
        </p:nvSpPr>
        <p:spPr>
          <a:xfrm>
            <a:off x="11896726" y="0"/>
            <a:ext cx="2952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600" dirty="0">
                <a:solidFill>
                  <a:srgbClr val="4E4E4E"/>
                </a:solidFill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3</a:t>
            </a:r>
            <a:endParaRPr lang="ko-KR" altLang="en-US" sz="1600" dirty="0">
              <a:solidFill>
                <a:srgbClr val="4E4E4E"/>
              </a:solidFill>
              <a:latin typeface="Noto Serif KR Light" panose="02020300000000000000" pitchFamily="18" charset="-127"/>
              <a:ea typeface="Noto Serif KR Light" panose="02020300000000000000" pitchFamily="18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E21981CC-7A87-4531-A24F-FAF4568F415B}"/>
              </a:ext>
            </a:extLst>
          </p:cNvPr>
          <p:cNvSpPr/>
          <p:nvPr/>
        </p:nvSpPr>
        <p:spPr>
          <a:xfrm>
            <a:off x="1469182" y="4190374"/>
            <a:ext cx="910815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Tx/>
              <a:buChar char="-"/>
            </a:pPr>
            <a:r>
              <a:rPr lang="ko-KR" altLang="en-US" sz="2000" dirty="0"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특정 클래스에 하나의 인스턴스만 필요할 때</a:t>
            </a:r>
            <a:endParaRPr lang="en-US" altLang="ko-KR" sz="2000" dirty="0">
              <a:latin typeface="Noto Serif KR Light" panose="02020300000000000000" pitchFamily="18" charset="-127"/>
              <a:ea typeface="Noto Serif KR Light" panose="02020300000000000000" pitchFamily="18" charset="-127"/>
            </a:endParaRPr>
          </a:p>
          <a:p>
            <a:pPr marL="342900" indent="-342900">
              <a:buFontTx/>
              <a:buChar char="-"/>
            </a:pPr>
            <a:endParaRPr lang="en-US" altLang="ko-KR" sz="2000" dirty="0">
              <a:latin typeface="Noto Serif KR Light" panose="02020300000000000000" pitchFamily="18" charset="-127"/>
              <a:ea typeface="Noto Serif KR Light" panose="02020300000000000000" pitchFamily="18" charset="-127"/>
            </a:endParaRPr>
          </a:p>
          <a:p>
            <a:r>
              <a:rPr lang="en-US" altLang="ko-KR" dirty="0"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	Ex) </a:t>
            </a:r>
            <a:r>
              <a:rPr lang="ko-KR" altLang="en-US" dirty="0"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로그 찍는 객체</a:t>
            </a:r>
            <a:r>
              <a:rPr lang="en-US" altLang="ko-KR" dirty="0"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, </a:t>
            </a:r>
            <a:r>
              <a:rPr lang="ko-KR" altLang="en-US" dirty="0"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프린터 드라이버</a:t>
            </a:r>
            <a:endParaRPr lang="en-US" altLang="ko-KR" dirty="0">
              <a:latin typeface="Noto Serif KR Light" panose="02020300000000000000" pitchFamily="18" charset="-127"/>
              <a:ea typeface="Noto Serif KR Light" panose="020203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902644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>
            <a:extLst>
              <a:ext uri="{FF2B5EF4-FFF2-40B4-BE49-F238E27FC236}">
                <a16:creationId xmlns:a16="http://schemas.microsoft.com/office/drawing/2014/main" id="{670BE364-630F-4A11-AB51-CDB6D33693F3}"/>
              </a:ext>
            </a:extLst>
          </p:cNvPr>
          <p:cNvSpPr/>
          <p:nvPr/>
        </p:nvSpPr>
        <p:spPr>
          <a:xfrm>
            <a:off x="537972" y="650391"/>
            <a:ext cx="344314" cy="38305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111BA72-9407-4CBF-8AD3-28E8CCCD7479}"/>
              </a:ext>
            </a:extLst>
          </p:cNvPr>
          <p:cNvSpPr/>
          <p:nvPr/>
        </p:nvSpPr>
        <p:spPr>
          <a:xfrm>
            <a:off x="535076" y="0"/>
            <a:ext cx="694421" cy="648730"/>
          </a:xfrm>
          <a:prstGeom prst="rec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092336-C602-4148-9314-7E61A8F86D8E}"/>
              </a:ext>
            </a:extLst>
          </p:cNvPr>
          <p:cNvSpPr txBox="1"/>
          <p:nvPr/>
        </p:nvSpPr>
        <p:spPr>
          <a:xfrm>
            <a:off x="704994" y="648730"/>
            <a:ext cx="62869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dirty="0">
                <a:latin typeface="Bahnschrift SemiBold" panose="020B0502040204020203" pitchFamily="34" charset="0"/>
              </a:rPr>
              <a:t> 2</a:t>
            </a:r>
            <a:endParaRPr lang="ko-KR" altLang="en-US" sz="4400" b="1" dirty="0">
              <a:latin typeface="Bahnschrift SemiBold" panose="020B0502040204020203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650F05B-4829-491D-A7BB-1E71CFCD64D4}"/>
              </a:ext>
            </a:extLst>
          </p:cNvPr>
          <p:cNvSpPr txBox="1"/>
          <p:nvPr/>
        </p:nvSpPr>
        <p:spPr>
          <a:xfrm>
            <a:off x="1288006" y="740340"/>
            <a:ext cx="26120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Singleton</a:t>
            </a:r>
            <a:r>
              <a:rPr lang="ko-KR" altLang="en-US" dirty="0"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 </a:t>
            </a:r>
            <a:r>
              <a:rPr lang="en-US" altLang="ko-KR" dirty="0"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Pattern </a:t>
            </a:r>
            <a:r>
              <a:rPr lang="ko-KR" altLang="en-US" dirty="0"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구현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0A263A3-827D-4BDF-A328-60B52785D37C}"/>
              </a:ext>
            </a:extLst>
          </p:cNvPr>
          <p:cNvSpPr txBox="1"/>
          <p:nvPr/>
        </p:nvSpPr>
        <p:spPr>
          <a:xfrm>
            <a:off x="1288006" y="1104116"/>
            <a:ext cx="22765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ü"/>
            </a:pPr>
            <a:r>
              <a:rPr lang="ko-KR" altLang="en-US" sz="1200" dirty="0"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클래스 다이어그램</a:t>
            </a:r>
            <a:r>
              <a:rPr lang="en-US" altLang="ko-KR" sz="1200" dirty="0"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, </a:t>
            </a:r>
            <a:r>
              <a:rPr lang="ko-KR" altLang="en-US" sz="1200" dirty="0"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구현방법</a:t>
            </a:r>
            <a:endParaRPr lang="en-US" altLang="ko-KR" sz="1200" dirty="0">
              <a:latin typeface="Noto Serif KR Light" panose="02020300000000000000" pitchFamily="18" charset="-127"/>
              <a:ea typeface="Noto Serif KR Light" panose="02020300000000000000" pitchFamily="18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92D05F8F-909C-4A1F-8F1D-3015CC829650}"/>
              </a:ext>
            </a:extLst>
          </p:cNvPr>
          <p:cNvSpPr/>
          <p:nvPr/>
        </p:nvSpPr>
        <p:spPr>
          <a:xfrm>
            <a:off x="885183" y="264009"/>
            <a:ext cx="344314" cy="38305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F89259C-8E5A-4825-ACFC-216AB68F986E}"/>
              </a:ext>
            </a:extLst>
          </p:cNvPr>
          <p:cNvCxnSpPr/>
          <p:nvPr/>
        </p:nvCxnSpPr>
        <p:spPr>
          <a:xfrm>
            <a:off x="931713" y="1473775"/>
            <a:ext cx="4812957" cy="0"/>
          </a:xfrm>
          <a:prstGeom prst="line">
            <a:avLst/>
          </a:prstGeom>
          <a:ln w="38100">
            <a:solidFill>
              <a:srgbClr val="DAE3F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B5EEC52B-279B-4E3A-AEDF-3C7D54EC8406}"/>
              </a:ext>
            </a:extLst>
          </p:cNvPr>
          <p:cNvSpPr txBox="1"/>
          <p:nvPr/>
        </p:nvSpPr>
        <p:spPr>
          <a:xfrm>
            <a:off x="1000897" y="1744495"/>
            <a:ext cx="25474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1) </a:t>
            </a:r>
            <a:r>
              <a:rPr lang="en-US" altLang="ko-KR" sz="2400" dirty="0">
                <a:solidFill>
                  <a:srgbClr val="FF0066"/>
                </a:solidFill>
              </a:rPr>
              <a:t>Class Diagram</a:t>
            </a:r>
            <a:endParaRPr lang="ko-KR" altLang="en-US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05FD4D05-270A-4B39-B77F-2C563045213B}"/>
              </a:ext>
            </a:extLst>
          </p:cNvPr>
          <p:cNvSpPr/>
          <p:nvPr/>
        </p:nvSpPr>
        <p:spPr>
          <a:xfrm>
            <a:off x="5410498" y="6326046"/>
            <a:ext cx="278307" cy="278307"/>
          </a:xfrm>
          <a:prstGeom prst="rec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2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DB7D475D-9470-4279-A957-22F61B52769C}"/>
              </a:ext>
            </a:extLst>
          </p:cNvPr>
          <p:cNvSpPr/>
          <p:nvPr/>
        </p:nvSpPr>
        <p:spPr>
          <a:xfrm>
            <a:off x="5076045" y="6326046"/>
            <a:ext cx="278307" cy="278307"/>
          </a:xfrm>
          <a:prstGeom prst="rect">
            <a:avLst/>
          </a:prstGeom>
          <a:solidFill>
            <a:srgbClr val="DAE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1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2B4C8FEC-26FE-430C-9623-7EFFD61A8DD0}"/>
              </a:ext>
            </a:extLst>
          </p:cNvPr>
          <p:cNvSpPr/>
          <p:nvPr/>
        </p:nvSpPr>
        <p:spPr>
          <a:xfrm>
            <a:off x="5744951" y="6326048"/>
            <a:ext cx="278307" cy="278307"/>
          </a:xfrm>
          <a:prstGeom prst="rect">
            <a:avLst/>
          </a:prstGeom>
          <a:solidFill>
            <a:srgbClr val="DAE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3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A9AD1C6B-CBD8-4564-900E-BE7E158DEE4A}"/>
              </a:ext>
            </a:extLst>
          </p:cNvPr>
          <p:cNvSpPr/>
          <p:nvPr/>
        </p:nvSpPr>
        <p:spPr>
          <a:xfrm>
            <a:off x="6079403" y="6326048"/>
            <a:ext cx="278307" cy="278307"/>
          </a:xfrm>
          <a:prstGeom prst="rect">
            <a:avLst/>
          </a:prstGeom>
          <a:solidFill>
            <a:srgbClr val="DAE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4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5A36F3A-C62B-4E4D-903A-C2084AF13A29}"/>
              </a:ext>
            </a:extLst>
          </p:cNvPr>
          <p:cNvSpPr txBox="1"/>
          <p:nvPr/>
        </p:nvSpPr>
        <p:spPr>
          <a:xfrm>
            <a:off x="11896726" y="0"/>
            <a:ext cx="2952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600" dirty="0">
                <a:solidFill>
                  <a:srgbClr val="4E4E4E"/>
                </a:solidFill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4</a:t>
            </a:r>
            <a:endParaRPr lang="ko-KR" altLang="en-US" sz="1600" dirty="0">
              <a:solidFill>
                <a:srgbClr val="4E4E4E"/>
              </a:solidFill>
              <a:latin typeface="Noto Serif KR Light" panose="02020300000000000000" pitchFamily="18" charset="-127"/>
              <a:ea typeface="Noto Serif KR Light" panose="02020300000000000000" pitchFamily="18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287BF767-FAD5-4154-9E7C-393D96473075}"/>
              </a:ext>
            </a:extLst>
          </p:cNvPr>
          <p:cNvGrpSpPr/>
          <p:nvPr/>
        </p:nvGrpSpPr>
        <p:grpSpPr>
          <a:xfrm>
            <a:off x="4514943" y="2386929"/>
            <a:ext cx="2738322" cy="2746125"/>
            <a:chOff x="4537122" y="2206160"/>
            <a:chExt cx="2738322" cy="274612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A87F4291-E2CF-4029-8ABE-5256AA035617}"/>
                </a:ext>
              </a:extLst>
            </p:cNvPr>
            <p:cNvGrpSpPr/>
            <p:nvPr/>
          </p:nvGrpSpPr>
          <p:grpSpPr>
            <a:xfrm>
              <a:off x="4537122" y="2206160"/>
              <a:ext cx="2738322" cy="2746125"/>
              <a:chOff x="4537121" y="2225710"/>
              <a:chExt cx="3886083" cy="2726575"/>
            </a:xfrm>
          </p:grpSpPr>
          <p:sp>
            <p:nvSpPr>
              <p:cNvPr id="2" name="직사각형 1">
                <a:extLst>
                  <a:ext uri="{FF2B5EF4-FFF2-40B4-BE49-F238E27FC236}">
                    <a16:creationId xmlns:a16="http://schemas.microsoft.com/office/drawing/2014/main" id="{C26FAB2B-F064-4FD0-9B9C-66959FA6345F}"/>
                  </a:ext>
                </a:extLst>
              </p:cNvPr>
              <p:cNvSpPr/>
              <p:nvPr/>
            </p:nvSpPr>
            <p:spPr>
              <a:xfrm>
                <a:off x="4537121" y="2225710"/>
                <a:ext cx="3886083" cy="272657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9" name="직선 연결선 8">
                <a:extLst>
                  <a:ext uri="{FF2B5EF4-FFF2-40B4-BE49-F238E27FC236}">
                    <a16:creationId xmlns:a16="http://schemas.microsoft.com/office/drawing/2014/main" id="{F6F24A7A-791E-4C6D-B775-1071426DBD40}"/>
                  </a:ext>
                </a:extLst>
              </p:cNvPr>
              <p:cNvCxnSpPr/>
              <p:nvPr/>
            </p:nvCxnSpPr>
            <p:spPr>
              <a:xfrm>
                <a:off x="4537121" y="2637183"/>
                <a:ext cx="3886083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>
                <a:extLst>
                  <a:ext uri="{FF2B5EF4-FFF2-40B4-BE49-F238E27FC236}">
                    <a16:creationId xmlns:a16="http://schemas.microsoft.com/office/drawing/2014/main" id="{48108B6A-390E-4850-B010-2DBD0C9422FE}"/>
                  </a:ext>
                </a:extLst>
              </p:cNvPr>
              <p:cNvCxnSpPr/>
              <p:nvPr/>
            </p:nvCxnSpPr>
            <p:spPr>
              <a:xfrm>
                <a:off x="4537121" y="3750365"/>
                <a:ext cx="3886083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CCD607F-3EE0-4E40-92E9-22BADCF0EF54}"/>
                </a:ext>
              </a:extLst>
            </p:cNvPr>
            <p:cNvSpPr txBox="1"/>
            <p:nvPr/>
          </p:nvSpPr>
          <p:spPr>
            <a:xfrm>
              <a:off x="5017770" y="2225607"/>
              <a:ext cx="17770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 err="1"/>
                <a:t>SingletonClass</a:t>
              </a:r>
              <a:endParaRPr lang="en-US" altLang="ko-KR" b="1" dirty="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31005EA2-AFF8-47B0-8037-7B4292379DFF}"/>
                </a:ext>
              </a:extLst>
            </p:cNvPr>
            <p:cNvSpPr txBox="1"/>
            <p:nvPr/>
          </p:nvSpPr>
          <p:spPr>
            <a:xfrm>
              <a:off x="4568762" y="2642835"/>
              <a:ext cx="1683474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Static instance</a:t>
              </a:r>
            </a:p>
            <a:p>
              <a:endParaRPr lang="en-US" altLang="ko-KR" dirty="0"/>
            </a:p>
            <a:p>
              <a:r>
                <a:rPr lang="en-US" altLang="ko-KR" dirty="0"/>
                <a:t>// …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5676865F-F331-48B3-BB7E-0C342B2FF975}"/>
                </a:ext>
              </a:extLst>
            </p:cNvPr>
            <p:cNvSpPr txBox="1"/>
            <p:nvPr/>
          </p:nvSpPr>
          <p:spPr>
            <a:xfrm>
              <a:off x="4568762" y="3758238"/>
              <a:ext cx="217399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Static </a:t>
              </a:r>
              <a:r>
                <a:rPr lang="en-US" altLang="ko-KR" dirty="0" err="1"/>
                <a:t>getInstance</a:t>
              </a:r>
              <a:r>
                <a:rPr lang="en-US" altLang="ko-KR" dirty="0"/>
                <a:t>()</a:t>
              </a:r>
            </a:p>
            <a:p>
              <a:endParaRPr lang="en-US" altLang="ko-KR" dirty="0"/>
            </a:p>
            <a:p>
              <a:r>
                <a:rPr lang="en-US" altLang="ko-KR" dirty="0"/>
                <a:t>// …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412042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>
            <a:extLst>
              <a:ext uri="{FF2B5EF4-FFF2-40B4-BE49-F238E27FC236}">
                <a16:creationId xmlns:a16="http://schemas.microsoft.com/office/drawing/2014/main" id="{670BE364-630F-4A11-AB51-CDB6D33693F3}"/>
              </a:ext>
            </a:extLst>
          </p:cNvPr>
          <p:cNvSpPr/>
          <p:nvPr/>
        </p:nvSpPr>
        <p:spPr>
          <a:xfrm>
            <a:off x="537972" y="650391"/>
            <a:ext cx="344314" cy="38305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111BA72-9407-4CBF-8AD3-28E8CCCD7479}"/>
              </a:ext>
            </a:extLst>
          </p:cNvPr>
          <p:cNvSpPr/>
          <p:nvPr/>
        </p:nvSpPr>
        <p:spPr>
          <a:xfrm>
            <a:off x="535076" y="0"/>
            <a:ext cx="694421" cy="648730"/>
          </a:xfrm>
          <a:prstGeom prst="rec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092336-C602-4148-9314-7E61A8F86D8E}"/>
              </a:ext>
            </a:extLst>
          </p:cNvPr>
          <p:cNvSpPr txBox="1"/>
          <p:nvPr/>
        </p:nvSpPr>
        <p:spPr>
          <a:xfrm>
            <a:off x="704994" y="648730"/>
            <a:ext cx="62869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dirty="0">
                <a:latin typeface="Bahnschrift SemiBold" panose="020B0502040204020203" pitchFamily="34" charset="0"/>
              </a:rPr>
              <a:t> 2</a:t>
            </a:r>
            <a:endParaRPr lang="ko-KR" altLang="en-US" sz="4400" b="1" dirty="0">
              <a:latin typeface="Bahnschrift SemiBold" panose="020B0502040204020203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650F05B-4829-491D-A7BB-1E71CFCD64D4}"/>
              </a:ext>
            </a:extLst>
          </p:cNvPr>
          <p:cNvSpPr txBox="1"/>
          <p:nvPr/>
        </p:nvSpPr>
        <p:spPr>
          <a:xfrm>
            <a:off x="1288006" y="740340"/>
            <a:ext cx="26120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Singleton</a:t>
            </a:r>
            <a:r>
              <a:rPr lang="ko-KR" altLang="en-US" dirty="0"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 </a:t>
            </a:r>
            <a:r>
              <a:rPr lang="en-US" altLang="ko-KR" dirty="0"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Pattern </a:t>
            </a:r>
            <a:r>
              <a:rPr lang="ko-KR" altLang="en-US" dirty="0"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구현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0A263A3-827D-4BDF-A328-60B52785D37C}"/>
              </a:ext>
            </a:extLst>
          </p:cNvPr>
          <p:cNvSpPr txBox="1"/>
          <p:nvPr/>
        </p:nvSpPr>
        <p:spPr>
          <a:xfrm>
            <a:off x="1288006" y="1104116"/>
            <a:ext cx="22765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ü"/>
            </a:pPr>
            <a:r>
              <a:rPr lang="ko-KR" altLang="en-US" sz="1200" dirty="0"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클래스 다이어그램</a:t>
            </a:r>
            <a:r>
              <a:rPr lang="en-US" altLang="ko-KR" sz="1200" dirty="0"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, </a:t>
            </a:r>
            <a:r>
              <a:rPr lang="ko-KR" altLang="en-US" sz="1200" dirty="0"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구현방법</a:t>
            </a:r>
            <a:endParaRPr lang="en-US" altLang="ko-KR" sz="1200" dirty="0">
              <a:latin typeface="Noto Serif KR Light" panose="02020300000000000000" pitchFamily="18" charset="-127"/>
              <a:ea typeface="Noto Serif KR Light" panose="02020300000000000000" pitchFamily="18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92D05F8F-909C-4A1F-8F1D-3015CC829650}"/>
              </a:ext>
            </a:extLst>
          </p:cNvPr>
          <p:cNvSpPr/>
          <p:nvPr/>
        </p:nvSpPr>
        <p:spPr>
          <a:xfrm>
            <a:off x="885183" y="264009"/>
            <a:ext cx="344314" cy="38305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F89259C-8E5A-4825-ACFC-216AB68F986E}"/>
              </a:ext>
            </a:extLst>
          </p:cNvPr>
          <p:cNvCxnSpPr/>
          <p:nvPr/>
        </p:nvCxnSpPr>
        <p:spPr>
          <a:xfrm>
            <a:off x="931713" y="1473775"/>
            <a:ext cx="4812957" cy="0"/>
          </a:xfrm>
          <a:prstGeom prst="line">
            <a:avLst/>
          </a:prstGeom>
          <a:ln w="38100">
            <a:solidFill>
              <a:srgbClr val="DAE3F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B5EEC52B-279B-4E3A-AEDF-3C7D54EC8406}"/>
              </a:ext>
            </a:extLst>
          </p:cNvPr>
          <p:cNvSpPr txBox="1"/>
          <p:nvPr/>
        </p:nvSpPr>
        <p:spPr>
          <a:xfrm>
            <a:off x="1000897" y="1744495"/>
            <a:ext cx="43268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2) </a:t>
            </a:r>
            <a:r>
              <a:rPr lang="ko-KR" altLang="en-US" sz="2000" dirty="0"/>
              <a:t>구현방법 </a:t>
            </a:r>
            <a:r>
              <a:rPr lang="en-US" altLang="ko-KR" sz="2000" dirty="0"/>
              <a:t>:</a:t>
            </a:r>
            <a:r>
              <a:rPr lang="ko-KR" altLang="en-US" sz="2400" dirty="0">
                <a:solidFill>
                  <a:srgbClr val="FF0066"/>
                </a:solidFill>
              </a:rPr>
              <a:t> </a:t>
            </a:r>
            <a:r>
              <a:rPr lang="en-US" altLang="ko-KR" sz="2400" dirty="0">
                <a:solidFill>
                  <a:srgbClr val="FF0066"/>
                </a:solidFill>
              </a:rPr>
              <a:t>Lazy  initialization</a:t>
            </a:r>
            <a:endParaRPr lang="ko-KR" altLang="en-US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5A36F3A-C62B-4E4D-903A-C2084AF13A29}"/>
              </a:ext>
            </a:extLst>
          </p:cNvPr>
          <p:cNvSpPr txBox="1"/>
          <p:nvPr/>
        </p:nvSpPr>
        <p:spPr>
          <a:xfrm>
            <a:off x="11896726" y="0"/>
            <a:ext cx="2952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600" dirty="0">
                <a:solidFill>
                  <a:srgbClr val="4E4E4E"/>
                </a:solidFill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5</a:t>
            </a:r>
            <a:endParaRPr lang="ko-KR" altLang="en-US" sz="1600" dirty="0">
              <a:solidFill>
                <a:srgbClr val="4E4E4E"/>
              </a:solidFill>
              <a:latin typeface="Noto Serif KR Light" panose="02020300000000000000" pitchFamily="18" charset="-127"/>
              <a:ea typeface="Noto Serif KR Light" panose="02020300000000000000" pitchFamily="18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BB548FC2-3615-4652-B4D3-F68ABF29CB2B}"/>
              </a:ext>
            </a:extLst>
          </p:cNvPr>
          <p:cNvSpPr/>
          <p:nvPr/>
        </p:nvSpPr>
        <p:spPr>
          <a:xfrm>
            <a:off x="5410498" y="6326046"/>
            <a:ext cx="278307" cy="278307"/>
          </a:xfrm>
          <a:prstGeom prst="rec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2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F62592FB-5634-4EC5-AAD7-9FF92B76A6CD}"/>
              </a:ext>
            </a:extLst>
          </p:cNvPr>
          <p:cNvSpPr/>
          <p:nvPr/>
        </p:nvSpPr>
        <p:spPr>
          <a:xfrm>
            <a:off x="5076045" y="6326046"/>
            <a:ext cx="278307" cy="278307"/>
          </a:xfrm>
          <a:prstGeom prst="rect">
            <a:avLst/>
          </a:prstGeom>
          <a:solidFill>
            <a:srgbClr val="DAE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1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0473E41-4ED1-412F-B87E-5096C65529CD}"/>
              </a:ext>
            </a:extLst>
          </p:cNvPr>
          <p:cNvSpPr/>
          <p:nvPr/>
        </p:nvSpPr>
        <p:spPr>
          <a:xfrm>
            <a:off x="5744951" y="6326048"/>
            <a:ext cx="278307" cy="278307"/>
          </a:xfrm>
          <a:prstGeom prst="rect">
            <a:avLst/>
          </a:prstGeom>
          <a:solidFill>
            <a:srgbClr val="DAE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3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DBAF1E30-DECC-4FD5-A328-FC2EE1C4ADC9}"/>
              </a:ext>
            </a:extLst>
          </p:cNvPr>
          <p:cNvSpPr/>
          <p:nvPr/>
        </p:nvSpPr>
        <p:spPr>
          <a:xfrm>
            <a:off x="6079403" y="6326048"/>
            <a:ext cx="278307" cy="278307"/>
          </a:xfrm>
          <a:prstGeom prst="rect">
            <a:avLst/>
          </a:prstGeom>
          <a:solidFill>
            <a:srgbClr val="DAE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4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43ACABD-6622-4EEF-B164-D65C608FD3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367"/>
          <a:stretch/>
        </p:blipFill>
        <p:spPr>
          <a:xfrm>
            <a:off x="3280856" y="2236600"/>
            <a:ext cx="5206496" cy="3326620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C54C358B-666F-4927-A516-03D4E55DD93A}"/>
              </a:ext>
            </a:extLst>
          </p:cNvPr>
          <p:cNvSpPr/>
          <p:nvPr/>
        </p:nvSpPr>
        <p:spPr>
          <a:xfrm>
            <a:off x="3790122" y="2517913"/>
            <a:ext cx="3776869" cy="304800"/>
          </a:xfrm>
          <a:prstGeom prst="rect">
            <a:avLst/>
          </a:prstGeom>
          <a:noFill/>
          <a:ln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CEAE635A-BFD0-42AD-956C-E02E83E6C5DB}"/>
              </a:ext>
            </a:extLst>
          </p:cNvPr>
          <p:cNvSpPr/>
          <p:nvPr/>
        </p:nvSpPr>
        <p:spPr>
          <a:xfrm>
            <a:off x="3800371" y="3051726"/>
            <a:ext cx="2557340" cy="304800"/>
          </a:xfrm>
          <a:prstGeom prst="rect">
            <a:avLst/>
          </a:prstGeom>
          <a:noFill/>
          <a:ln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CC7D42C9-1376-4526-A5B3-DCE53124541E}"/>
              </a:ext>
            </a:extLst>
          </p:cNvPr>
          <p:cNvSpPr/>
          <p:nvPr/>
        </p:nvSpPr>
        <p:spPr>
          <a:xfrm>
            <a:off x="4165720" y="4652956"/>
            <a:ext cx="1930280" cy="304800"/>
          </a:xfrm>
          <a:prstGeom prst="rect">
            <a:avLst/>
          </a:prstGeom>
          <a:noFill/>
          <a:ln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62F67BF8-B0E9-41CA-8A49-9C8E9B9EE11A}"/>
              </a:ext>
            </a:extLst>
          </p:cNvPr>
          <p:cNvGrpSpPr/>
          <p:nvPr/>
        </p:nvGrpSpPr>
        <p:grpSpPr>
          <a:xfrm>
            <a:off x="8778239" y="2890646"/>
            <a:ext cx="2614499" cy="845566"/>
            <a:chOff x="9172134" y="2738246"/>
            <a:chExt cx="2614499" cy="845566"/>
          </a:xfrm>
        </p:grpSpPr>
        <p:sp>
          <p:nvSpPr>
            <p:cNvPr id="14" name="말풍선: 모서리가 둥근 사각형 13">
              <a:extLst>
                <a:ext uri="{FF2B5EF4-FFF2-40B4-BE49-F238E27FC236}">
                  <a16:creationId xmlns:a16="http://schemas.microsoft.com/office/drawing/2014/main" id="{531B44AF-94B3-4C2D-81D5-5544D1D4CD76}"/>
                </a:ext>
              </a:extLst>
            </p:cNvPr>
            <p:cNvSpPr/>
            <p:nvPr/>
          </p:nvSpPr>
          <p:spPr>
            <a:xfrm>
              <a:off x="9172134" y="2738246"/>
              <a:ext cx="2614497" cy="845566"/>
            </a:xfrm>
            <a:prstGeom prst="wedgeRoundRectCallout">
              <a:avLst>
                <a:gd name="adj1" fmla="val 41877"/>
                <a:gd name="adj2" fmla="val 79137"/>
                <a:gd name="adj3" fmla="val 16667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F129A3B-7C3A-4E4C-BFF9-2BD57933F476}"/>
                </a:ext>
              </a:extLst>
            </p:cNvPr>
            <p:cNvSpPr txBox="1"/>
            <p:nvPr/>
          </p:nvSpPr>
          <p:spPr>
            <a:xfrm>
              <a:off x="9172135" y="2819405"/>
              <a:ext cx="261449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인스턴스 요청</a:t>
              </a:r>
              <a:endParaRPr lang="en-US" altLang="ko-KR" dirty="0"/>
            </a:p>
            <a:p>
              <a:r>
                <a:rPr lang="en-US" altLang="ko-KR" dirty="0" err="1"/>
                <a:t>Singleton.getInstance</a:t>
              </a:r>
              <a:r>
                <a:rPr lang="en-US" altLang="ko-KR" dirty="0"/>
                <a:t>();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13667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33" grpId="0" animBg="1"/>
      <p:bldP spid="3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>
            <a:extLst>
              <a:ext uri="{FF2B5EF4-FFF2-40B4-BE49-F238E27FC236}">
                <a16:creationId xmlns:a16="http://schemas.microsoft.com/office/drawing/2014/main" id="{670BE364-630F-4A11-AB51-CDB6D33693F3}"/>
              </a:ext>
            </a:extLst>
          </p:cNvPr>
          <p:cNvSpPr/>
          <p:nvPr/>
        </p:nvSpPr>
        <p:spPr>
          <a:xfrm>
            <a:off x="537972" y="650391"/>
            <a:ext cx="344314" cy="38305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111BA72-9407-4CBF-8AD3-28E8CCCD7479}"/>
              </a:ext>
            </a:extLst>
          </p:cNvPr>
          <p:cNvSpPr/>
          <p:nvPr/>
        </p:nvSpPr>
        <p:spPr>
          <a:xfrm>
            <a:off x="535076" y="0"/>
            <a:ext cx="694421" cy="648730"/>
          </a:xfrm>
          <a:prstGeom prst="rec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092336-C602-4148-9314-7E61A8F86D8E}"/>
              </a:ext>
            </a:extLst>
          </p:cNvPr>
          <p:cNvSpPr txBox="1"/>
          <p:nvPr/>
        </p:nvSpPr>
        <p:spPr>
          <a:xfrm>
            <a:off x="704994" y="648730"/>
            <a:ext cx="63511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dirty="0">
                <a:latin typeface="Bahnschrift SemiBold" panose="020B0502040204020203" pitchFamily="34" charset="0"/>
              </a:rPr>
              <a:t> 3</a:t>
            </a:r>
            <a:endParaRPr lang="ko-KR" altLang="en-US" sz="4400" b="1" dirty="0">
              <a:latin typeface="Bahnschrift SemiBold" panose="020B0502040204020203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650F05B-4829-491D-A7BB-1E71CFCD64D4}"/>
              </a:ext>
            </a:extLst>
          </p:cNvPr>
          <p:cNvSpPr txBox="1"/>
          <p:nvPr/>
        </p:nvSpPr>
        <p:spPr>
          <a:xfrm>
            <a:off x="1288006" y="740340"/>
            <a:ext cx="853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문제점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0A263A3-827D-4BDF-A328-60B52785D37C}"/>
              </a:ext>
            </a:extLst>
          </p:cNvPr>
          <p:cNvSpPr txBox="1"/>
          <p:nvPr/>
        </p:nvSpPr>
        <p:spPr>
          <a:xfrm>
            <a:off x="1288006" y="1104116"/>
            <a:ext cx="29033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ü"/>
            </a:pPr>
            <a:r>
              <a:rPr lang="ko-KR" altLang="en-US" sz="1200" dirty="0"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멀티 스레드 상황에서 발생하는 문제점</a:t>
            </a:r>
            <a:endParaRPr lang="en-US" altLang="ko-KR" sz="1200" dirty="0">
              <a:latin typeface="Noto Serif KR Light" panose="02020300000000000000" pitchFamily="18" charset="-127"/>
              <a:ea typeface="Noto Serif KR Light" panose="02020300000000000000" pitchFamily="18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92D05F8F-909C-4A1F-8F1D-3015CC829650}"/>
              </a:ext>
            </a:extLst>
          </p:cNvPr>
          <p:cNvSpPr/>
          <p:nvPr/>
        </p:nvSpPr>
        <p:spPr>
          <a:xfrm>
            <a:off x="885183" y="264009"/>
            <a:ext cx="344314" cy="38305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F89259C-8E5A-4825-ACFC-216AB68F986E}"/>
              </a:ext>
            </a:extLst>
          </p:cNvPr>
          <p:cNvCxnSpPr/>
          <p:nvPr/>
        </p:nvCxnSpPr>
        <p:spPr>
          <a:xfrm>
            <a:off x="931713" y="1473775"/>
            <a:ext cx="4812957" cy="0"/>
          </a:xfrm>
          <a:prstGeom prst="line">
            <a:avLst/>
          </a:prstGeom>
          <a:ln w="38100">
            <a:solidFill>
              <a:srgbClr val="DAE3F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B5EEC52B-279B-4E3A-AEDF-3C7D54EC8406}"/>
              </a:ext>
            </a:extLst>
          </p:cNvPr>
          <p:cNvSpPr txBox="1"/>
          <p:nvPr/>
        </p:nvSpPr>
        <p:spPr>
          <a:xfrm>
            <a:off x="1000897" y="1744495"/>
            <a:ext cx="22060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1</a:t>
            </a:r>
            <a:r>
              <a:rPr lang="en-US" altLang="ko-KR" sz="2400"/>
              <a:t>) </a:t>
            </a:r>
            <a:r>
              <a:rPr lang="ko-KR" altLang="en-US" sz="2400" dirty="0">
                <a:solidFill>
                  <a:srgbClr val="FF0066"/>
                </a:solidFill>
              </a:rPr>
              <a:t>멀티 스레드</a:t>
            </a:r>
            <a:endParaRPr lang="ko-KR" altLang="en-US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5A36F3A-C62B-4E4D-903A-C2084AF13A29}"/>
              </a:ext>
            </a:extLst>
          </p:cNvPr>
          <p:cNvSpPr txBox="1"/>
          <p:nvPr/>
        </p:nvSpPr>
        <p:spPr>
          <a:xfrm>
            <a:off x="11896726" y="0"/>
            <a:ext cx="2952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600" dirty="0">
                <a:solidFill>
                  <a:srgbClr val="4E4E4E"/>
                </a:solidFill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6</a:t>
            </a:r>
            <a:endParaRPr lang="ko-KR" altLang="en-US" sz="1600" dirty="0">
              <a:solidFill>
                <a:srgbClr val="4E4E4E"/>
              </a:solidFill>
              <a:latin typeface="Noto Serif KR Light" panose="02020300000000000000" pitchFamily="18" charset="-127"/>
              <a:ea typeface="Noto Serif KR Light" panose="02020300000000000000" pitchFamily="18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BB548FC2-3615-4652-B4D3-F68ABF29CB2B}"/>
              </a:ext>
            </a:extLst>
          </p:cNvPr>
          <p:cNvSpPr/>
          <p:nvPr/>
        </p:nvSpPr>
        <p:spPr>
          <a:xfrm>
            <a:off x="5744951" y="6326046"/>
            <a:ext cx="278307" cy="278307"/>
          </a:xfrm>
          <a:prstGeom prst="rec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3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F62592FB-5634-4EC5-AAD7-9FF92B76A6CD}"/>
              </a:ext>
            </a:extLst>
          </p:cNvPr>
          <p:cNvSpPr/>
          <p:nvPr/>
        </p:nvSpPr>
        <p:spPr>
          <a:xfrm>
            <a:off x="5076045" y="6326046"/>
            <a:ext cx="278307" cy="278307"/>
          </a:xfrm>
          <a:prstGeom prst="rect">
            <a:avLst/>
          </a:prstGeom>
          <a:solidFill>
            <a:srgbClr val="DAE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1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0473E41-4ED1-412F-B87E-5096C65529CD}"/>
              </a:ext>
            </a:extLst>
          </p:cNvPr>
          <p:cNvSpPr/>
          <p:nvPr/>
        </p:nvSpPr>
        <p:spPr>
          <a:xfrm>
            <a:off x="5403347" y="6326048"/>
            <a:ext cx="278307" cy="278307"/>
          </a:xfrm>
          <a:prstGeom prst="rect">
            <a:avLst/>
          </a:prstGeom>
          <a:solidFill>
            <a:srgbClr val="DAE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2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DBAF1E30-DECC-4FD5-A328-FC2EE1C4ADC9}"/>
              </a:ext>
            </a:extLst>
          </p:cNvPr>
          <p:cNvSpPr/>
          <p:nvPr/>
        </p:nvSpPr>
        <p:spPr>
          <a:xfrm>
            <a:off x="6079403" y="6326048"/>
            <a:ext cx="278307" cy="278307"/>
          </a:xfrm>
          <a:prstGeom prst="rect">
            <a:avLst/>
          </a:prstGeom>
          <a:solidFill>
            <a:srgbClr val="DAE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4</a:t>
            </a:r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9D5A7A69-7178-45A8-8228-CD993215E51D}"/>
              </a:ext>
            </a:extLst>
          </p:cNvPr>
          <p:cNvGrpSpPr/>
          <p:nvPr/>
        </p:nvGrpSpPr>
        <p:grpSpPr>
          <a:xfrm>
            <a:off x="1905688" y="740340"/>
            <a:ext cx="2602523" cy="5193756"/>
            <a:chOff x="1905688" y="740340"/>
            <a:chExt cx="2602523" cy="5193756"/>
          </a:xfrm>
        </p:grpSpPr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E3E62BB3-1BA8-4702-9C75-7C83D3ADA407}"/>
                </a:ext>
              </a:extLst>
            </p:cNvPr>
            <p:cNvGrpSpPr/>
            <p:nvPr/>
          </p:nvGrpSpPr>
          <p:grpSpPr>
            <a:xfrm>
              <a:off x="1905688" y="740340"/>
              <a:ext cx="2602523" cy="5193756"/>
              <a:chOff x="1905688" y="2304634"/>
              <a:chExt cx="2602523" cy="3629462"/>
            </a:xfrm>
            <a:solidFill>
              <a:schemeClr val="bg1"/>
            </a:solidFill>
          </p:grpSpPr>
          <p:sp>
            <p:nvSpPr>
              <p:cNvPr id="35" name="직사각형 34">
                <a:extLst>
                  <a:ext uri="{FF2B5EF4-FFF2-40B4-BE49-F238E27FC236}">
                    <a16:creationId xmlns:a16="http://schemas.microsoft.com/office/drawing/2014/main" id="{6DE57F24-7CF9-4A0E-8E9A-009C7CC38569}"/>
                  </a:ext>
                </a:extLst>
              </p:cNvPr>
              <p:cNvSpPr/>
              <p:nvPr/>
            </p:nvSpPr>
            <p:spPr>
              <a:xfrm>
                <a:off x="1905688" y="2304634"/>
                <a:ext cx="2602523" cy="3629462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37" name="직선 연결선 36">
                <a:extLst>
                  <a:ext uri="{FF2B5EF4-FFF2-40B4-BE49-F238E27FC236}">
                    <a16:creationId xmlns:a16="http://schemas.microsoft.com/office/drawing/2014/main" id="{ABDF6690-48FC-4060-A630-ABF321A19AD8}"/>
                  </a:ext>
                </a:extLst>
              </p:cNvPr>
              <p:cNvCxnSpPr/>
              <p:nvPr/>
            </p:nvCxnSpPr>
            <p:spPr>
              <a:xfrm>
                <a:off x="1905688" y="2644726"/>
                <a:ext cx="2602523" cy="0"/>
              </a:xfrm>
              <a:prstGeom prst="lin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71284247-6B85-418A-A02B-8A641A2A83EA}"/>
                </a:ext>
              </a:extLst>
            </p:cNvPr>
            <p:cNvSpPr txBox="1"/>
            <p:nvPr/>
          </p:nvSpPr>
          <p:spPr>
            <a:xfrm>
              <a:off x="2651380" y="798094"/>
              <a:ext cx="11111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Thread 1</a:t>
              </a:r>
            </a:p>
          </p:txBody>
        </p:sp>
      </p:grpSp>
      <p:grpSp>
        <p:nvGrpSpPr>
          <p:cNvPr id="63" name="그룹 62">
            <a:extLst>
              <a:ext uri="{FF2B5EF4-FFF2-40B4-BE49-F238E27FC236}">
                <a16:creationId xmlns:a16="http://schemas.microsoft.com/office/drawing/2014/main" id="{0EE625BF-6BD0-4E09-9526-7C7028A7D493}"/>
              </a:ext>
            </a:extLst>
          </p:cNvPr>
          <p:cNvGrpSpPr/>
          <p:nvPr/>
        </p:nvGrpSpPr>
        <p:grpSpPr>
          <a:xfrm>
            <a:off x="4778141" y="740340"/>
            <a:ext cx="2602523" cy="5193756"/>
            <a:chOff x="4778141" y="740340"/>
            <a:chExt cx="2602523" cy="5193756"/>
          </a:xfrm>
        </p:grpSpPr>
        <p:grpSp>
          <p:nvGrpSpPr>
            <p:cNvPr id="42" name="그룹 41">
              <a:extLst>
                <a:ext uri="{FF2B5EF4-FFF2-40B4-BE49-F238E27FC236}">
                  <a16:creationId xmlns:a16="http://schemas.microsoft.com/office/drawing/2014/main" id="{61F77828-AF71-4CE4-A5C9-BE2BDAA77ADD}"/>
                </a:ext>
              </a:extLst>
            </p:cNvPr>
            <p:cNvGrpSpPr/>
            <p:nvPr/>
          </p:nvGrpSpPr>
          <p:grpSpPr>
            <a:xfrm>
              <a:off x="4778141" y="740340"/>
              <a:ext cx="2602523" cy="5193756"/>
              <a:chOff x="1905688" y="2304634"/>
              <a:chExt cx="2602523" cy="3629462"/>
            </a:xfrm>
            <a:solidFill>
              <a:schemeClr val="bg1"/>
            </a:solidFill>
          </p:grpSpPr>
          <p:sp>
            <p:nvSpPr>
              <p:cNvPr id="43" name="직사각형 42">
                <a:extLst>
                  <a:ext uri="{FF2B5EF4-FFF2-40B4-BE49-F238E27FC236}">
                    <a16:creationId xmlns:a16="http://schemas.microsoft.com/office/drawing/2014/main" id="{51364610-5BA1-4810-BAA6-F3FFB2758A39}"/>
                  </a:ext>
                </a:extLst>
              </p:cNvPr>
              <p:cNvSpPr/>
              <p:nvPr/>
            </p:nvSpPr>
            <p:spPr>
              <a:xfrm>
                <a:off x="1905688" y="2304634"/>
                <a:ext cx="2602523" cy="3629462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44" name="직선 연결선 43">
                <a:extLst>
                  <a:ext uri="{FF2B5EF4-FFF2-40B4-BE49-F238E27FC236}">
                    <a16:creationId xmlns:a16="http://schemas.microsoft.com/office/drawing/2014/main" id="{870D385D-84E4-487D-BB66-18354A29237D}"/>
                  </a:ext>
                </a:extLst>
              </p:cNvPr>
              <p:cNvCxnSpPr/>
              <p:nvPr/>
            </p:nvCxnSpPr>
            <p:spPr>
              <a:xfrm>
                <a:off x="1905688" y="2644726"/>
                <a:ext cx="2602523" cy="0"/>
              </a:xfrm>
              <a:prstGeom prst="lin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2A7DE8E1-052F-4BB2-A55F-94777F27D31A}"/>
                </a:ext>
              </a:extLst>
            </p:cNvPr>
            <p:cNvSpPr txBox="1"/>
            <p:nvPr/>
          </p:nvSpPr>
          <p:spPr>
            <a:xfrm>
              <a:off x="5662987" y="799059"/>
              <a:ext cx="11111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Thread 2</a:t>
              </a:r>
            </a:p>
          </p:txBody>
        </p:sp>
      </p:grpSp>
      <p:grpSp>
        <p:nvGrpSpPr>
          <p:cNvPr id="64" name="그룹 63">
            <a:extLst>
              <a:ext uri="{FF2B5EF4-FFF2-40B4-BE49-F238E27FC236}">
                <a16:creationId xmlns:a16="http://schemas.microsoft.com/office/drawing/2014/main" id="{D9CBA8E3-61E6-414B-9AE4-B6CC3263AD92}"/>
              </a:ext>
            </a:extLst>
          </p:cNvPr>
          <p:cNvGrpSpPr/>
          <p:nvPr/>
        </p:nvGrpSpPr>
        <p:grpSpPr>
          <a:xfrm>
            <a:off x="7683791" y="740340"/>
            <a:ext cx="2602523" cy="5193756"/>
            <a:chOff x="7683791" y="740340"/>
            <a:chExt cx="2602523" cy="5193756"/>
          </a:xfrm>
        </p:grpSpPr>
        <p:grpSp>
          <p:nvGrpSpPr>
            <p:cNvPr id="45" name="그룹 44">
              <a:extLst>
                <a:ext uri="{FF2B5EF4-FFF2-40B4-BE49-F238E27FC236}">
                  <a16:creationId xmlns:a16="http://schemas.microsoft.com/office/drawing/2014/main" id="{462AD3C1-20D9-4F7E-846D-17CE413A431B}"/>
                </a:ext>
              </a:extLst>
            </p:cNvPr>
            <p:cNvGrpSpPr/>
            <p:nvPr/>
          </p:nvGrpSpPr>
          <p:grpSpPr>
            <a:xfrm>
              <a:off x="7683791" y="740340"/>
              <a:ext cx="2602523" cy="5193756"/>
              <a:chOff x="1905688" y="2304634"/>
              <a:chExt cx="2602523" cy="3629462"/>
            </a:xfrm>
            <a:solidFill>
              <a:schemeClr val="bg1"/>
            </a:solidFill>
          </p:grpSpPr>
          <p:sp>
            <p:nvSpPr>
              <p:cNvPr id="47" name="직사각형 46">
                <a:extLst>
                  <a:ext uri="{FF2B5EF4-FFF2-40B4-BE49-F238E27FC236}">
                    <a16:creationId xmlns:a16="http://schemas.microsoft.com/office/drawing/2014/main" id="{BB11B0FB-69BA-4911-98F7-923549CDE419}"/>
                  </a:ext>
                </a:extLst>
              </p:cNvPr>
              <p:cNvSpPr/>
              <p:nvPr/>
            </p:nvSpPr>
            <p:spPr>
              <a:xfrm>
                <a:off x="1905688" y="2304634"/>
                <a:ext cx="2602523" cy="3629462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48" name="직선 연결선 47">
                <a:extLst>
                  <a:ext uri="{FF2B5EF4-FFF2-40B4-BE49-F238E27FC236}">
                    <a16:creationId xmlns:a16="http://schemas.microsoft.com/office/drawing/2014/main" id="{032A20AF-1747-43AD-8421-2548CD1DC2E4}"/>
                  </a:ext>
                </a:extLst>
              </p:cNvPr>
              <p:cNvCxnSpPr/>
              <p:nvPr/>
            </p:nvCxnSpPr>
            <p:spPr>
              <a:xfrm>
                <a:off x="1905688" y="2644726"/>
                <a:ext cx="2602523" cy="0"/>
              </a:xfrm>
              <a:prstGeom prst="lin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44139B9D-A99C-42A8-A07C-16560EEBCACA}"/>
                </a:ext>
              </a:extLst>
            </p:cNvPr>
            <p:cNvSpPr txBox="1"/>
            <p:nvPr/>
          </p:nvSpPr>
          <p:spPr>
            <a:xfrm>
              <a:off x="8309226" y="798094"/>
              <a:ext cx="13516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instance </a:t>
              </a:r>
              <a:r>
                <a:rPr lang="ko-KR" altLang="en-US" dirty="0"/>
                <a:t>값</a:t>
              </a:r>
              <a:endParaRPr lang="en-US" altLang="ko-KR" dirty="0"/>
            </a:p>
          </p:txBody>
        </p:sp>
      </p:grpSp>
      <p:sp>
        <p:nvSpPr>
          <p:cNvPr id="51" name="사각형: 둥근 모서리 50">
            <a:extLst>
              <a:ext uri="{FF2B5EF4-FFF2-40B4-BE49-F238E27FC236}">
                <a16:creationId xmlns:a16="http://schemas.microsoft.com/office/drawing/2014/main" id="{2DDD05CC-CF54-48A6-9225-B701596A2024}"/>
              </a:ext>
            </a:extLst>
          </p:cNvPr>
          <p:cNvSpPr/>
          <p:nvPr/>
        </p:nvSpPr>
        <p:spPr>
          <a:xfrm>
            <a:off x="1905688" y="1322697"/>
            <a:ext cx="2602523" cy="331400"/>
          </a:xfrm>
          <a:prstGeom prst="roundRect">
            <a:avLst/>
          </a:prstGeom>
          <a:solidFill>
            <a:srgbClr val="FF6D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Singleton.getInstance</a:t>
            </a:r>
            <a:r>
              <a:rPr lang="en-US" altLang="ko-KR" dirty="0"/>
              <a:t>();</a:t>
            </a:r>
            <a:endParaRPr lang="ko-KR" altLang="en-US" dirty="0"/>
          </a:p>
        </p:txBody>
      </p:sp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146BB8FA-770E-4ABB-8805-6E153F800D7A}"/>
              </a:ext>
            </a:extLst>
          </p:cNvPr>
          <p:cNvSpPr/>
          <p:nvPr/>
        </p:nvSpPr>
        <p:spPr>
          <a:xfrm>
            <a:off x="4778141" y="1716980"/>
            <a:ext cx="2602523" cy="331400"/>
          </a:xfrm>
          <a:prstGeom prst="roundRect">
            <a:avLst/>
          </a:prstGeom>
          <a:solidFill>
            <a:srgbClr val="FF6D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Singleton.getInstance</a:t>
            </a:r>
            <a:r>
              <a:rPr lang="en-US" altLang="ko-KR" dirty="0"/>
              <a:t>();</a:t>
            </a:r>
            <a:endParaRPr lang="ko-KR" altLang="en-US" dirty="0"/>
          </a:p>
        </p:txBody>
      </p:sp>
      <p:sp>
        <p:nvSpPr>
          <p:cNvPr id="53" name="사각형: 둥근 모서리 52">
            <a:extLst>
              <a:ext uri="{FF2B5EF4-FFF2-40B4-BE49-F238E27FC236}">
                <a16:creationId xmlns:a16="http://schemas.microsoft.com/office/drawing/2014/main" id="{47CE9340-BA7D-4D8B-9DAC-995E51359979}"/>
              </a:ext>
            </a:extLst>
          </p:cNvPr>
          <p:cNvSpPr/>
          <p:nvPr/>
        </p:nvSpPr>
        <p:spPr>
          <a:xfrm>
            <a:off x="7696185" y="1322214"/>
            <a:ext cx="2590127" cy="329337"/>
          </a:xfrm>
          <a:prstGeom prst="roundRect">
            <a:avLst/>
          </a:prstGeom>
          <a:solidFill>
            <a:srgbClr val="FF6D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Null</a:t>
            </a:r>
          </a:p>
        </p:txBody>
      </p:sp>
      <p:sp>
        <p:nvSpPr>
          <p:cNvPr id="54" name="사각형: 둥근 모서리 53">
            <a:extLst>
              <a:ext uri="{FF2B5EF4-FFF2-40B4-BE49-F238E27FC236}">
                <a16:creationId xmlns:a16="http://schemas.microsoft.com/office/drawing/2014/main" id="{734C7D43-4B50-43AE-BDDE-F7D8E92F21DD}"/>
              </a:ext>
            </a:extLst>
          </p:cNvPr>
          <p:cNvSpPr/>
          <p:nvPr/>
        </p:nvSpPr>
        <p:spPr>
          <a:xfrm>
            <a:off x="7696185" y="1715525"/>
            <a:ext cx="2590127" cy="329337"/>
          </a:xfrm>
          <a:prstGeom prst="roundRect">
            <a:avLst/>
          </a:prstGeom>
          <a:solidFill>
            <a:srgbClr val="FF6D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Null</a:t>
            </a:r>
          </a:p>
        </p:txBody>
      </p:sp>
      <p:sp>
        <p:nvSpPr>
          <p:cNvPr id="55" name="사각형: 둥근 모서리 54">
            <a:extLst>
              <a:ext uri="{FF2B5EF4-FFF2-40B4-BE49-F238E27FC236}">
                <a16:creationId xmlns:a16="http://schemas.microsoft.com/office/drawing/2014/main" id="{3D74CAC6-7465-4272-B55D-89DAE441AD68}"/>
              </a:ext>
            </a:extLst>
          </p:cNvPr>
          <p:cNvSpPr/>
          <p:nvPr/>
        </p:nvSpPr>
        <p:spPr>
          <a:xfrm>
            <a:off x="1905688" y="2067235"/>
            <a:ext cx="2602523" cy="331400"/>
          </a:xfrm>
          <a:prstGeom prst="roundRect">
            <a:avLst/>
          </a:prstGeom>
          <a:solidFill>
            <a:srgbClr val="FF6D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/>
              <a:t>if(instance==null)</a:t>
            </a:r>
          </a:p>
        </p:txBody>
      </p:sp>
      <p:sp>
        <p:nvSpPr>
          <p:cNvPr id="58" name="사각형: 둥근 모서리 57">
            <a:extLst>
              <a:ext uri="{FF2B5EF4-FFF2-40B4-BE49-F238E27FC236}">
                <a16:creationId xmlns:a16="http://schemas.microsoft.com/office/drawing/2014/main" id="{FE7DE906-0FC4-45E9-AE46-FBE1DFB7A5C7}"/>
              </a:ext>
            </a:extLst>
          </p:cNvPr>
          <p:cNvSpPr/>
          <p:nvPr/>
        </p:nvSpPr>
        <p:spPr>
          <a:xfrm>
            <a:off x="4794738" y="2404676"/>
            <a:ext cx="2602523" cy="331400"/>
          </a:xfrm>
          <a:prstGeom prst="roundRect">
            <a:avLst/>
          </a:prstGeom>
          <a:solidFill>
            <a:srgbClr val="FF6D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/>
              <a:t>if(instance==null)</a:t>
            </a:r>
          </a:p>
        </p:txBody>
      </p:sp>
      <p:sp>
        <p:nvSpPr>
          <p:cNvPr id="59" name="사각형: 둥근 모서리 58">
            <a:extLst>
              <a:ext uri="{FF2B5EF4-FFF2-40B4-BE49-F238E27FC236}">
                <a16:creationId xmlns:a16="http://schemas.microsoft.com/office/drawing/2014/main" id="{3FF89744-3856-4658-A89A-1F710CD3791F}"/>
              </a:ext>
            </a:extLst>
          </p:cNvPr>
          <p:cNvSpPr/>
          <p:nvPr/>
        </p:nvSpPr>
        <p:spPr>
          <a:xfrm>
            <a:off x="7696185" y="2405707"/>
            <a:ext cx="2590127" cy="329337"/>
          </a:xfrm>
          <a:prstGeom prst="roundRect">
            <a:avLst/>
          </a:prstGeom>
          <a:solidFill>
            <a:srgbClr val="FF6D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Null</a:t>
            </a:r>
          </a:p>
        </p:txBody>
      </p:sp>
      <p:sp>
        <p:nvSpPr>
          <p:cNvPr id="60" name="사각형: 둥근 모서리 59">
            <a:extLst>
              <a:ext uri="{FF2B5EF4-FFF2-40B4-BE49-F238E27FC236}">
                <a16:creationId xmlns:a16="http://schemas.microsoft.com/office/drawing/2014/main" id="{2C97752F-0B0B-497A-BB71-17ACD466BCE8}"/>
              </a:ext>
            </a:extLst>
          </p:cNvPr>
          <p:cNvSpPr/>
          <p:nvPr/>
        </p:nvSpPr>
        <p:spPr>
          <a:xfrm>
            <a:off x="1905688" y="2813742"/>
            <a:ext cx="2602523" cy="1120740"/>
          </a:xfrm>
          <a:prstGeom prst="roundRect">
            <a:avLst/>
          </a:prstGeom>
          <a:solidFill>
            <a:srgbClr val="FF6D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/>
              <a:t> instance </a:t>
            </a:r>
          </a:p>
          <a:p>
            <a:r>
              <a:rPr lang="en-US" altLang="ko-KR" dirty="0"/>
              <a:t>     = new Singleton();</a:t>
            </a:r>
          </a:p>
          <a:p>
            <a:r>
              <a:rPr lang="en-US" altLang="ko-KR" dirty="0"/>
              <a:t>// </a:t>
            </a:r>
            <a:r>
              <a:rPr lang="ko-KR" altLang="en-US" dirty="0"/>
              <a:t>객체 </a:t>
            </a:r>
            <a:r>
              <a:rPr lang="en-US" altLang="ko-KR" dirty="0"/>
              <a:t>1</a:t>
            </a:r>
          </a:p>
          <a:p>
            <a:r>
              <a:rPr lang="en-US" altLang="ko-KR" dirty="0"/>
              <a:t>return instance;</a:t>
            </a:r>
          </a:p>
        </p:txBody>
      </p:sp>
      <p:sp>
        <p:nvSpPr>
          <p:cNvPr id="61" name="사각형: 둥근 모서리 60">
            <a:extLst>
              <a:ext uri="{FF2B5EF4-FFF2-40B4-BE49-F238E27FC236}">
                <a16:creationId xmlns:a16="http://schemas.microsoft.com/office/drawing/2014/main" id="{8DBD82C6-2380-4D26-BCB2-FABF84884043}"/>
              </a:ext>
            </a:extLst>
          </p:cNvPr>
          <p:cNvSpPr/>
          <p:nvPr/>
        </p:nvSpPr>
        <p:spPr>
          <a:xfrm>
            <a:off x="7696185" y="3904372"/>
            <a:ext cx="2590127" cy="329337"/>
          </a:xfrm>
          <a:prstGeom prst="roundRect">
            <a:avLst/>
          </a:prstGeom>
          <a:solidFill>
            <a:srgbClr val="FF6D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객체 </a:t>
            </a:r>
            <a:r>
              <a:rPr lang="en-US" altLang="ko-KR" dirty="0"/>
              <a:t>1</a:t>
            </a:r>
          </a:p>
        </p:txBody>
      </p:sp>
      <p:sp>
        <p:nvSpPr>
          <p:cNvPr id="65" name="사각형: 둥근 모서리 64">
            <a:extLst>
              <a:ext uri="{FF2B5EF4-FFF2-40B4-BE49-F238E27FC236}">
                <a16:creationId xmlns:a16="http://schemas.microsoft.com/office/drawing/2014/main" id="{CD7C129E-8EE0-4235-884E-FE1565B9B542}"/>
              </a:ext>
            </a:extLst>
          </p:cNvPr>
          <p:cNvSpPr/>
          <p:nvPr/>
        </p:nvSpPr>
        <p:spPr>
          <a:xfrm>
            <a:off x="4786439" y="4351250"/>
            <a:ext cx="2602523" cy="1120740"/>
          </a:xfrm>
          <a:prstGeom prst="roundRect">
            <a:avLst/>
          </a:prstGeom>
          <a:solidFill>
            <a:srgbClr val="FF6D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/>
              <a:t> instance </a:t>
            </a:r>
          </a:p>
          <a:p>
            <a:r>
              <a:rPr lang="en-US" altLang="ko-KR" dirty="0"/>
              <a:t>     = new Singleton();</a:t>
            </a:r>
          </a:p>
          <a:p>
            <a:r>
              <a:rPr lang="en-US" altLang="ko-KR" dirty="0"/>
              <a:t>// </a:t>
            </a:r>
            <a:r>
              <a:rPr lang="ko-KR" altLang="en-US" dirty="0"/>
              <a:t>객체 </a:t>
            </a:r>
            <a:r>
              <a:rPr lang="en-US" altLang="ko-KR" dirty="0"/>
              <a:t>2</a:t>
            </a:r>
          </a:p>
          <a:p>
            <a:r>
              <a:rPr lang="en-US" altLang="ko-KR" dirty="0"/>
              <a:t>return instance;</a:t>
            </a:r>
          </a:p>
        </p:txBody>
      </p:sp>
      <p:sp>
        <p:nvSpPr>
          <p:cNvPr id="66" name="사각형: 둥근 모서리 65">
            <a:extLst>
              <a:ext uri="{FF2B5EF4-FFF2-40B4-BE49-F238E27FC236}">
                <a16:creationId xmlns:a16="http://schemas.microsoft.com/office/drawing/2014/main" id="{EE99F2A3-D0F8-4CBB-A6C4-EBAD9B030D2D}"/>
              </a:ext>
            </a:extLst>
          </p:cNvPr>
          <p:cNvSpPr/>
          <p:nvPr/>
        </p:nvSpPr>
        <p:spPr>
          <a:xfrm>
            <a:off x="7696185" y="5471990"/>
            <a:ext cx="2590127" cy="329337"/>
          </a:xfrm>
          <a:prstGeom prst="roundRect">
            <a:avLst/>
          </a:prstGeom>
          <a:solidFill>
            <a:srgbClr val="FF6D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객체 </a:t>
            </a:r>
            <a:r>
              <a:rPr lang="en-US" altLang="ko-KR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790286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2" grpId="0" animBg="1"/>
      <p:bldP spid="53" grpId="0" animBg="1"/>
      <p:bldP spid="54" grpId="0" animBg="1"/>
      <p:bldP spid="55" grpId="0" animBg="1"/>
      <p:bldP spid="58" grpId="0" animBg="1"/>
      <p:bldP spid="59" grpId="0" animBg="1"/>
      <p:bldP spid="60" grpId="0" animBg="1"/>
      <p:bldP spid="61" grpId="0" animBg="1"/>
      <p:bldP spid="65" grpId="0" animBg="1"/>
      <p:bldP spid="6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>
            <a:extLst>
              <a:ext uri="{FF2B5EF4-FFF2-40B4-BE49-F238E27FC236}">
                <a16:creationId xmlns:a16="http://schemas.microsoft.com/office/drawing/2014/main" id="{670BE364-630F-4A11-AB51-CDB6D33693F3}"/>
              </a:ext>
            </a:extLst>
          </p:cNvPr>
          <p:cNvSpPr/>
          <p:nvPr/>
        </p:nvSpPr>
        <p:spPr>
          <a:xfrm>
            <a:off x="537972" y="650391"/>
            <a:ext cx="344314" cy="38305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111BA72-9407-4CBF-8AD3-28E8CCCD7479}"/>
              </a:ext>
            </a:extLst>
          </p:cNvPr>
          <p:cNvSpPr/>
          <p:nvPr/>
        </p:nvSpPr>
        <p:spPr>
          <a:xfrm>
            <a:off x="535076" y="0"/>
            <a:ext cx="694421" cy="648730"/>
          </a:xfrm>
          <a:prstGeom prst="rec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092336-C602-4148-9314-7E61A8F86D8E}"/>
              </a:ext>
            </a:extLst>
          </p:cNvPr>
          <p:cNvSpPr txBox="1"/>
          <p:nvPr/>
        </p:nvSpPr>
        <p:spPr>
          <a:xfrm>
            <a:off x="704994" y="648730"/>
            <a:ext cx="65755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dirty="0">
                <a:latin typeface="Bahnschrift SemiBold" panose="020B0502040204020203" pitchFamily="34" charset="0"/>
              </a:rPr>
              <a:t> 4</a:t>
            </a:r>
            <a:endParaRPr lang="ko-KR" altLang="en-US" sz="4400" b="1" dirty="0">
              <a:latin typeface="Bahnschrift SemiBold" panose="020B0502040204020203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650F05B-4829-491D-A7BB-1E71CFCD64D4}"/>
              </a:ext>
            </a:extLst>
          </p:cNvPr>
          <p:cNvSpPr txBox="1"/>
          <p:nvPr/>
        </p:nvSpPr>
        <p:spPr>
          <a:xfrm>
            <a:off x="1288006" y="740340"/>
            <a:ext cx="1580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보완 구현방법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0A263A3-827D-4BDF-A328-60B52785D37C}"/>
              </a:ext>
            </a:extLst>
          </p:cNvPr>
          <p:cNvSpPr txBox="1"/>
          <p:nvPr/>
        </p:nvSpPr>
        <p:spPr>
          <a:xfrm>
            <a:off x="1288006" y="1104116"/>
            <a:ext cx="27943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ü"/>
            </a:pPr>
            <a:r>
              <a:rPr lang="ko-KR" altLang="en-US" sz="1200" dirty="0"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멀티 스레드 환경을 고려한 구현 방법</a:t>
            </a:r>
            <a:endParaRPr lang="en-US" altLang="ko-KR" sz="1200" dirty="0">
              <a:latin typeface="Noto Serif KR Light" panose="02020300000000000000" pitchFamily="18" charset="-127"/>
              <a:ea typeface="Noto Serif KR Light" panose="02020300000000000000" pitchFamily="18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92D05F8F-909C-4A1F-8F1D-3015CC829650}"/>
              </a:ext>
            </a:extLst>
          </p:cNvPr>
          <p:cNvSpPr/>
          <p:nvPr/>
        </p:nvSpPr>
        <p:spPr>
          <a:xfrm>
            <a:off x="885183" y="264009"/>
            <a:ext cx="344314" cy="38305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F89259C-8E5A-4825-ACFC-216AB68F986E}"/>
              </a:ext>
            </a:extLst>
          </p:cNvPr>
          <p:cNvCxnSpPr/>
          <p:nvPr/>
        </p:nvCxnSpPr>
        <p:spPr>
          <a:xfrm>
            <a:off x="931713" y="1473775"/>
            <a:ext cx="4812957" cy="0"/>
          </a:xfrm>
          <a:prstGeom prst="line">
            <a:avLst/>
          </a:prstGeom>
          <a:ln w="38100">
            <a:solidFill>
              <a:srgbClr val="DAE3F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B5EEC52B-279B-4E3A-AEDF-3C7D54EC8406}"/>
              </a:ext>
            </a:extLst>
          </p:cNvPr>
          <p:cNvSpPr txBox="1"/>
          <p:nvPr/>
        </p:nvSpPr>
        <p:spPr>
          <a:xfrm>
            <a:off x="1000897" y="1744495"/>
            <a:ext cx="24071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1) </a:t>
            </a:r>
            <a:r>
              <a:rPr lang="en-US" altLang="ko-KR" sz="2400" dirty="0">
                <a:solidFill>
                  <a:srgbClr val="FF0066"/>
                </a:solidFill>
              </a:rPr>
              <a:t>Synchronized</a:t>
            </a:r>
            <a:endParaRPr lang="ko-KR" altLang="en-US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5A36F3A-C62B-4E4D-903A-C2084AF13A29}"/>
              </a:ext>
            </a:extLst>
          </p:cNvPr>
          <p:cNvSpPr txBox="1"/>
          <p:nvPr/>
        </p:nvSpPr>
        <p:spPr>
          <a:xfrm>
            <a:off x="11896726" y="0"/>
            <a:ext cx="2952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600" dirty="0">
                <a:solidFill>
                  <a:srgbClr val="4E4E4E"/>
                </a:solidFill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7</a:t>
            </a:r>
            <a:endParaRPr lang="ko-KR" altLang="en-US" sz="1600" dirty="0">
              <a:solidFill>
                <a:srgbClr val="4E4E4E"/>
              </a:solidFill>
              <a:latin typeface="Noto Serif KR Light" panose="02020300000000000000" pitchFamily="18" charset="-127"/>
              <a:ea typeface="Noto Serif KR Light" panose="02020300000000000000" pitchFamily="18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BB548FC2-3615-4652-B4D3-F68ABF29CB2B}"/>
              </a:ext>
            </a:extLst>
          </p:cNvPr>
          <p:cNvSpPr/>
          <p:nvPr/>
        </p:nvSpPr>
        <p:spPr>
          <a:xfrm>
            <a:off x="6082568" y="6326045"/>
            <a:ext cx="278307" cy="278307"/>
          </a:xfrm>
          <a:prstGeom prst="rec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4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F62592FB-5634-4EC5-AAD7-9FF92B76A6CD}"/>
              </a:ext>
            </a:extLst>
          </p:cNvPr>
          <p:cNvSpPr/>
          <p:nvPr/>
        </p:nvSpPr>
        <p:spPr>
          <a:xfrm>
            <a:off x="5076045" y="6326046"/>
            <a:ext cx="278307" cy="278307"/>
          </a:xfrm>
          <a:prstGeom prst="rect">
            <a:avLst/>
          </a:prstGeom>
          <a:solidFill>
            <a:srgbClr val="DAE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1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0473E41-4ED1-412F-B87E-5096C65529CD}"/>
              </a:ext>
            </a:extLst>
          </p:cNvPr>
          <p:cNvSpPr/>
          <p:nvPr/>
        </p:nvSpPr>
        <p:spPr>
          <a:xfrm>
            <a:off x="5403347" y="6326048"/>
            <a:ext cx="278307" cy="278307"/>
          </a:xfrm>
          <a:prstGeom prst="rect">
            <a:avLst/>
          </a:prstGeom>
          <a:solidFill>
            <a:srgbClr val="DAE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2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DBAF1E30-DECC-4FD5-A328-FC2EE1C4ADC9}"/>
              </a:ext>
            </a:extLst>
          </p:cNvPr>
          <p:cNvSpPr/>
          <p:nvPr/>
        </p:nvSpPr>
        <p:spPr>
          <a:xfrm>
            <a:off x="5742957" y="6326045"/>
            <a:ext cx="278307" cy="278307"/>
          </a:xfrm>
          <a:prstGeom prst="rect">
            <a:avLst/>
          </a:prstGeom>
          <a:solidFill>
            <a:srgbClr val="DAE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3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761782F-29F7-4CB7-AD8E-8DB488CD66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8453" y="2476879"/>
            <a:ext cx="5249008" cy="2772162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11C3AE9C-7D52-48E5-841C-350DB1B5ADDC}"/>
              </a:ext>
            </a:extLst>
          </p:cNvPr>
          <p:cNvSpPr/>
          <p:nvPr/>
        </p:nvSpPr>
        <p:spPr>
          <a:xfrm>
            <a:off x="4754880" y="3601329"/>
            <a:ext cx="1167618" cy="225083"/>
          </a:xfrm>
          <a:prstGeom prst="rect">
            <a:avLst/>
          </a:prstGeom>
          <a:noFill/>
          <a:ln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13917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>
            <a:extLst>
              <a:ext uri="{FF2B5EF4-FFF2-40B4-BE49-F238E27FC236}">
                <a16:creationId xmlns:a16="http://schemas.microsoft.com/office/drawing/2014/main" id="{670BE364-630F-4A11-AB51-CDB6D33693F3}"/>
              </a:ext>
            </a:extLst>
          </p:cNvPr>
          <p:cNvSpPr/>
          <p:nvPr/>
        </p:nvSpPr>
        <p:spPr>
          <a:xfrm>
            <a:off x="537972" y="650391"/>
            <a:ext cx="344314" cy="38305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111BA72-9407-4CBF-8AD3-28E8CCCD7479}"/>
              </a:ext>
            </a:extLst>
          </p:cNvPr>
          <p:cNvSpPr/>
          <p:nvPr/>
        </p:nvSpPr>
        <p:spPr>
          <a:xfrm>
            <a:off x="535076" y="0"/>
            <a:ext cx="694421" cy="648730"/>
          </a:xfrm>
          <a:prstGeom prst="rec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092336-C602-4148-9314-7E61A8F86D8E}"/>
              </a:ext>
            </a:extLst>
          </p:cNvPr>
          <p:cNvSpPr txBox="1"/>
          <p:nvPr/>
        </p:nvSpPr>
        <p:spPr>
          <a:xfrm>
            <a:off x="704994" y="648730"/>
            <a:ext cx="65755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dirty="0">
                <a:latin typeface="Bahnschrift SemiBold" panose="020B0502040204020203" pitchFamily="34" charset="0"/>
              </a:rPr>
              <a:t> 4</a:t>
            </a:r>
            <a:endParaRPr lang="ko-KR" altLang="en-US" sz="4400" b="1" dirty="0">
              <a:latin typeface="Bahnschrift SemiBold" panose="020B0502040204020203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650F05B-4829-491D-A7BB-1E71CFCD64D4}"/>
              </a:ext>
            </a:extLst>
          </p:cNvPr>
          <p:cNvSpPr txBox="1"/>
          <p:nvPr/>
        </p:nvSpPr>
        <p:spPr>
          <a:xfrm>
            <a:off x="1288006" y="740340"/>
            <a:ext cx="1580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보완 구현방법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0A263A3-827D-4BDF-A328-60B52785D37C}"/>
              </a:ext>
            </a:extLst>
          </p:cNvPr>
          <p:cNvSpPr txBox="1"/>
          <p:nvPr/>
        </p:nvSpPr>
        <p:spPr>
          <a:xfrm>
            <a:off x="1288006" y="1104116"/>
            <a:ext cx="27943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ü"/>
            </a:pPr>
            <a:r>
              <a:rPr lang="ko-KR" altLang="en-US" sz="1200" dirty="0"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멀티 스레드 환경을 고려한 구현 방법</a:t>
            </a:r>
            <a:endParaRPr lang="en-US" altLang="ko-KR" sz="1200" dirty="0">
              <a:latin typeface="Noto Serif KR Light" panose="02020300000000000000" pitchFamily="18" charset="-127"/>
              <a:ea typeface="Noto Serif KR Light" panose="02020300000000000000" pitchFamily="18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92D05F8F-909C-4A1F-8F1D-3015CC829650}"/>
              </a:ext>
            </a:extLst>
          </p:cNvPr>
          <p:cNvSpPr/>
          <p:nvPr/>
        </p:nvSpPr>
        <p:spPr>
          <a:xfrm>
            <a:off x="885183" y="264009"/>
            <a:ext cx="344314" cy="38305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F89259C-8E5A-4825-ACFC-216AB68F986E}"/>
              </a:ext>
            </a:extLst>
          </p:cNvPr>
          <p:cNvCxnSpPr/>
          <p:nvPr/>
        </p:nvCxnSpPr>
        <p:spPr>
          <a:xfrm>
            <a:off x="931713" y="1473775"/>
            <a:ext cx="4812957" cy="0"/>
          </a:xfrm>
          <a:prstGeom prst="line">
            <a:avLst/>
          </a:prstGeom>
          <a:ln w="38100">
            <a:solidFill>
              <a:srgbClr val="DAE3F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E5A36F3A-C62B-4E4D-903A-C2084AF13A29}"/>
              </a:ext>
            </a:extLst>
          </p:cNvPr>
          <p:cNvSpPr txBox="1"/>
          <p:nvPr/>
        </p:nvSpPr>
        <p:spPr>
          <a:xfrm>
            <a:off x="11896726" y="0"/>
            <a:ext cx="2952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600" dirty="0">
                <a:solidFill>
                  <a:srgbClr val="4E4E4E"/>
                </a:solidFill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8</a:t>
            </a:r>
            <a:endParaRPr lang="ko-KR" altLang="en-US" sz="1600" dirty="0">
              <a:solidFill>
                <a:srgbClr val="4E4E4E"/>
              </a:solidFill>
              <a:latin typeface="Noto Serif KR Light" panose="02020300000000000000" pitchFamily="18" charset="-127"/>
              <a:ea typeface="Noto Serif KR Light" panose="02020300000000000000" pitchFamily="18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BB548FC2-3615-4652-B4D3-F68ABF29CB2B}"/>
              </a:ext>
            </a:extLst>
          </p:cNvPr>
          <p:cNvSpPr/>
          <p:nvPr/>
        </p:nvSpPr>
        <p:spPr>
          <a:xfrm>
            <a:off x="6082568" y="6326045"/>
            <a:ext cx="278307" cy="278307"/>
          </a:xfrm>
          <a:prstGeom prst="rec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4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F62592FB-5634-4EC5-AAD7-9FF92B76A6CD}"/>
              </a:ext>
            </a:extLst>
          </p:cNvPr>
          <p:cNvSpPr/>
          <p:nvPr/>
        </p:nvSpPr>
        <p:spPr>
          <a:xfrm>
            <a:off x="5076045" y="6326046"/>
            <a:ext cx="278307" cy="278307"/>
          </a:xfrm>
          <a:prstGeom prst="rect">
            <a:avLst/>
          </a:prstGeom>
          <a:solidFill>
            <a:srgbClr val="DAE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1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0473E41-4ED1-412F-B87E-5096C65529CD}"/>
              </a:ext>
            </a:extLst>
          </p:cNvPr>
          <p:cNvSpPr/>
          <p:nvPr/>
        </p:nvSpPr>
        <p:spPr>
          <a:xfrm>
            <a:off x="5403347" y="6326048"/>
            <a:ext cx="278307" cy="278307"/>
          </a:xfrm>
          <a:prstGeom prst="rect">
            <a:avLst/>
          </a:prstGeom>
          <a:solidFill>
            <a:srgbClr val="DAE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2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DBAF1E30-DECC-4FD5-A328-FC2EE1C4ADC9}"/>
              </a:ext>
            </a:extLst>
          </p:cNvPr>
          <p:cNvSpPr/>
          <p:nvPr/>
        </p:nvSpPr>
        <p:spPr>
          <a:xfrm>
            <a:off x="5742957" y="6326045"/>
            <a:ext cx="278307" cy="278307"/>
          </a:xfrm>
          <a:prstGeom prst="rect">
            <a:avLst/>
          </a:prstGeom>
          <a:solidFill>
            <a:srgbClr val="DAE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3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8FA8D93-6A89-4B28-ACFB-947973DE80BF}"/>
              </a:ext>
            </a:extLst>
          </p:cNvPr>
          <p:cNvSpPr txBox="1"/>
          <p:nvPr/>
        </p:nvSpPr>
        <p:spPr>
          <a:xfrm>
            <a:off x="1000897" y="1744495"/>
            <a:ext cx="31213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2) </a:t>
            </a:r>
            <a:r>
              <a:rPr lang="en-US" altLang="ko-KR" sz="2400" dirty="0">
                <a:solidFill>
                  <a:srgbClr val="FF0066"/>
                </a:solidFill>
              </a:rPr>
              <a:t>Eager Initialization</a:t>
            </a:r>
            <a:endParaRPr lang="ko-KR" altLang="en-US" dirty="0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57B8DC44-C60A-4142-B68F-A564021039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7206" y="2654129"/>
            <a:ext cx="5277587" cy="2162477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F80A8C9F-7CF4-465B-8814-1D80C69EF75B}"/>
              </a:ext>
            </a:extLst>
          </p:cNvPr>
          <p:cNvSpPr/>
          <p:nvPr/>
        </p:nvSpPr>
        <p:spPr>
          <a:xfrm>
            <a:off x="3840480" y="2912012"/>
            <a:ext cx="4812957" cy="278302"/>
          </a:xfrm>
          <a:prstGeom prst="rect">
            <a:avLst/>
          </a:prstGeom>
          <a:noFill/>
          <a:ln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52576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>
            <a:extLst>
              <a:ext uri="{FF2B5EF4-FFF2-40B4-BE49-F238E27FC236}">
                <a16:creationId xmlns:a16="http://schemas.microsoft.com/office/drawing/2014/main" id="{670BE364-630F-4A11-AB51-CDB6D33693F3}"/>
              </a:ext>
            </a:extLst>
          </p:cNvPr>
          <p:cNvSpPr/>
          <p:nvPr/>
        </p:nvSpPr>
        <p:spPr>
          <a:xfrm>
            <a:off x="537972" y="650391"/>
            <a:ext cx="344314" cy="38305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111BA72-9407-4CBF-8AD3-28E8CCCD7479}"/>
              </a:ext>
            </a:extLst>
          </p:cNvPr>
          <p:cNvSpPr/>
          <p:nvPr/>
        </p:nvSpPr>
        <p:spPr>
          <a:xfrm>
            <a:off x="535076" y="0"/>
            <a:ext cx="694421" cy="648730"/>
          </a:xfrm>
          <a:prstGeom prst="rec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092336-C602-4148-9314-7E61A8F86D8E}"/>
              </a:ext>
            </a:extLst>
          </p:cNvPr>
          <p:cNvSpPr txBox="1"/>
          <p:nvPr/>
        </p:nvSpPr>
        <p:spPr>
          <a:xfrm>
            <a:off x="704994" y="648730"/>
            <a:ext cx="65755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dirty="0">
                <a:latin typeface="Bahnschrift SemiBold" panose="020B0502040204020203" pitchFamily="34" charset="0"/>
              </a:rPr>
              <a:t> 4</a:t>
            </a:r>
            <a:endParaRPr lang="ko-KR" altLang="en-US" sz="4400" b="1" dirty="0">
              <a:latin typeface="Bahnschrift SemiBold" panose="020B0502040204020203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650F05B-4829-491D-A7BB-1E71CFCD64D4}"/>
              </a:ext>
            </a:extLst>
          </p:cNvPr>
          <p:cNvSpPr txBox="1"/>
          <p:nvPr/>
        </p:nvSpPr>
        <p:spPr>
          <a:xfrm>
            <a:off x="1288006" y="740340"/>
            <a:ext cx="1580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보완 구현방법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0A263A3-827D-4BDF-A328-60B52785D37C}"/>
              </a:ext>
            </a:extLst>
          </p:cNvPr>
          <p:cNvSpPr txBox="1"/>
          <p:nvPr/>
        </p:nvSpPr>
        <p:spPr>
          <a:xfrm>
            <a:off x="1288006" y="1104116"/>
            <a:ext cx="27943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ü"/>
            </a:pPr>
            <a:r>
              <a:rPr lang="ko-KR" altLang="en-US" sz="1200" dirty="0"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멀티 스레드 환경을 고려한 구현 방법</a:t>
            </a:r>
            <a:endParaRPr lang="en-US" altLang="ko-KR" sz="1200" dirty="0">
              <a:latin typeface="Noto Serif KR Light" panose="02020300000000000000" pitchFamily="18" charset="-127"/>
              <a:ea typeface="Noto Serif KR Light" panose="02020300000000000000" pitchFamily="18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92D05F8F-909C-4A1F-8F1D-3015CC829650}"/>
              </a:ext>
            </a:extLst>
          </p:cNvPr>
          <p:cNvSpPr/>
          <p:nvPr/>
        </p:nvSpPr>
        <p:spPr>
          <a:xfrm>
            <a:off x="885183" y="264009"/>
            <a:ext cx="344314" cy="38305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F89259C-8E5A-4825-ACFC-216AB68F986E}"/>
              </a:ext>
            </a:extLst>
          </p:cNvPr>
          <p:cNvCxnSpPr/>
          <p:nvPr/>
        </p:nvCxnSpPr>
        <p:spPr>
          <a:xfrm>
            <a:off x="931713" y="1473775"/>
            <a:ext cx="4812957" cy="0"/>
          </a:xfrm>
          <a:prstGeom prst="line">
            <a:avLst/>
          </a:prstGeom>
          <a:ln w="38100">
            <a:solidFill>
              <a:srgbClr val="DAE3F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E5A36F3A-C62B-4E4D-903A-C2084AF13A29}"/>
              </a:ext>
            </a:extLst>
          </p:cNvPr>
          <p:cNvSpPr txBox="1"/>
          <p:nvPr/>
        </p:nvSpPr>
        <p:spPr>
          <a:xfrm>
            <a:off x="11896726" y="0"/>
            <a:ext cx="2952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600" dirty="0">
                <a:solidFill>
                  <a:srgbClr val="4E4E4E"/>
                </a:solidFill>
                <a:latin typeface="Noto Serif KR Light" panose="02020300000000000000" pitchFamily="18" charset="-127"/>
                <a:ea typeface="Noto Serif KR Light" panose="02020300000000000000" pitchFamily="18" charset="-127"/>
              </a:rPr>
              <a:t>9</a:t>
            </a:r>
            <a:endParaRPr lang="ko-KR" altLang="en-US" sz="1600" dirty="0">
              <a:solidFill>
                <a:srgbClr val="4E4E4E"/>
              </a:solidFill>
              <a:latin typeface="Noto Serif KR Light" panose="02020300000000000000" pitchFamily="18" charset="-127"/>
              <a:ea typeface="Noto Serif KR Light" panose="02020300000000000000" pitchFamily="18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BB548FC2-3615-4652-B4D3-F68ABF29CB2B}"/>
              </a:ext>
            </a:extLst>
          </p:cNvPr>
          <p:cNvSpPr/>
          <p:nvPr/>
        </p:nvSpPr>
        <p:spPr>
          <a:xfrm>
            <a:off x="6082568" y="6326045"/>
            <a:ext cx="278307" cy="278307"/>
          </a:xfrm>
          <a:prstGeom prst="rec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4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F62592FB-5634-4EC5-AAD7-9FF92B76A6CD}"/>
              </a:ext>
            </a:extLst>
          </p:cNvPr>
          <p:cNvSpPr/>
          <p:nvPr/>
        </p:nvSpPr>
        <p:spPr>
          <a:xfrm>
            <a:off x="5076045" y="6326046"/>
            <a:ext cx="278307" cy="278307"/>
          </a:xfrm>
          <a:prstGeom prst="rect">
            <a:avLst/>
          </a:prstGeom>
          <a:solidFill>
            <a:srgbClr val="DAE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1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0473E41-4ED1-412F-B87E-5096C65529CD}"/>
              </a:ext>
            </a:extLst>
          </p:cNvPr>
          <p:cNvSpPr/>
          <p:nvPr/>
        </p:nvSpPr>
        <p:spPr>
          <a:xfrm>
            <a:off x="5403347" y="6326048"/>
            <a:ext cx="278307" cy="278307"/>
          </a:xfrm>
          <a:prstGeom prst="rect">
            <a:avLst/>
          </a:prstGeom>
          <a:solidFill>
            <a:srgbClr val="DAE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2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DBAF1E30-DECC-4FD5-A328-FC2EE1C4ADC9}"/>
              </a:ext>
            </a:extLst>
          </p:cNvPr>
          <p:cNvSpPr/>
          <p:nvPr/>
        </p:nvSpPr>
        <p:spPr>
          <a:xfrm>
            <a:off x="5742957" y="6326045"/>
            <a:ext cx="278307" cy="278307"/>
          </a:xfrm>
          <a:prstGeom prst="rect">
            <a:avLst/>
          </a:prstGeom>
          <a:solidFill>
            <a:srgbClr val="DAE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3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8FA8D93-6A89-4B28-ACFB-947973DE80BF}"/>
              </a:ext>
            </a:extLst>
          </p:cNvPr>
          <p:cNvSpPr txBox="1"/>
          <p:nvPr/>
        </p:nvSpPr>
        <p:spPr>
          <a:xfrm>
            <a:off x="1000897" y="1744495"/>
            <a:ext cx="41537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3) </a:t>
            </a:r>
            <a:r>
              <a:rPr lang="en-US" altLang="ko-KR" sz="2400" dirty="0">
                <a:solidFill>
                  <a:srgbClr val="FF0066"/>
                </a:solidFill>
              </a:rPr>
              <a:t>Double-Checking Locking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FB87DFA-03DC-416C-840D-B0C6159EE7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1459" y="2262532"/>
            <a:ext cx="4782217" cy="3715268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72DB20DF-4FA1-42B1-B5B7-57D65BD71252}"/>
              </a:ext>
            </a:extLst>
          </p:cNvPr>
          <p:cNvSpPr/>
          <p:nvPr/>
        </p:nvSpPr>
        <p:spPr>
          <a:xfrm>
            <a:off x="4797083" y="3882683"/>
            <a:ext cx="3376246" cy="1153551"/>
          </a:xfrm>
          <a:prstGeom prst="rect">
            <a:avLst/>
          </a:prstGeom>
          <a:noFill/>
          <a:ln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50285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1501</TotalTime>
  <Words>298</Words>
  <Application>Microsoft Office PowerPoint</Application>
  <PresentationFormat>와이드스크린</PresentationFormat>
  <Paragraphs>118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7" baseType="lpstr">
      <vt:lpstr>맑은 고딕</vt:lpstr>
      <vt:lpstr>나눔고딕</vt:lpstr>
      <vt:lpstr>Noto Serif KR Light</vt:lpstr>
      <vt:lpstr>Arial</vt:lpstr>
      <vt:lpstr>Wingdings</vt:lpstr>
      <vt:lpstr>Bahnschrift SemiBold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[학부생]이성호</dc:creator>
  <cp:lastModifiedBy>Yeji Kim</cp:lastModifiedBy>
  <cp:revision>167</cp:revision>
  <dcterms:created xsi:type="dcterms:W3CDTF">2020-05-27T12:30:33Z</dcterms:created>
  <dcterms:modified xsi:type="dcterms:W3CDTF">2021-09-12T16:03:06Z</dcterms:modified>
</cp:coreProperties>
</file>

<file path=docProps/thumbnail.jpeg>
</file>